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audio1.bin" ContentType="audio/unknown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69" r:id="rId1"/>
  </p:sldMasterIdLst>
  <p:notesMasterIdLst>
    <p:notesMasterId r:id="rId56"/>
  </p:notesMasterIdLst>
  <p:handoutMasterIdLst>
    <p:handoutMasterId r:id="rId57"/>
  </p:handoutMasterIdLst>
  <p:sldIdLst>
    <p:sldId id="288" r:id="rId2"/>
    <p:sldId id="1304" r:id="rId3"/>
    <p:sldId id="719" r:id="rId4"/>
    <p:sldId id="690" r:id="rId5"/>
    <p:sldId id="673" r:id="rId6"/>
    <p:sldId id="675" r:id="rId7"/>
    <p:sldId id="710" r:id="rId8"/>
    <p:sldId id="677" r:id="rId9"/>
    <p:sldId id="591" r:id="rId10"/>
    <p:sldId id="1302" r:id="rId11"/>
    <p:sldId id="1303" r:id="rId12"/>
    <p:sldId id="596" r:id="rId13"/>
    <p:sldId id="597" r:id="rId14"/>
    <p:sldId id="645" r:id="rId15"/>
    <p:sldId id="599" r:id="rId16"/>
    <p:sldId id="600" r:id="rId17"/>
    <p:sldId id="727" r:id="rId18"/>
    <p:sldId id="606" r:id="rId19"/>
    <p:sldId id="721" r:id="rId20"/>
    <p:sldId id="607" r:id="rId21"/>
    <p:sldId id="524" r:id="rId22"/>
    <p:sldId id="514" r:id="rId23"/>
    <p:sldId id="515" r:id="rId24"/>
    <p:sldId id="516" r:id="rId25"/>
    <p:sldId id="525" r:id="rId26"/>
    <p:sldId id="517" r:id="rId27"/>
    <p:sldId id="518" r:id="rId28"/>
    <p:sldId id="381" r:id="rId29"/>
    <p:sldId id="519" r:id="rId30"/>
    <p:sldId id="520" r:id="rId31"/>
    <p:sldId id="385" r:id="rId32"/>
    <p:sldId id="502" r:id="rId33"/>
    <p:sldId id="1298" r:id="rId34"/>
    <p:sldId id="352" r:id="rId35"/>
    <p:sldId id="504" r:id="rId36"/>
    <p:sldId id="505" r:id="rId37"/>
    <p:sldId id="1299" r:id="rId38"/>
    <p:sldId id="291" r:id="rId39"/>
    <p:sldId id="506" r:id="rId40"/>
    <p:sldId id="303" r:id="rId41"/>
    <p:sldId id="389" r:id="rId42"/>
    <p:sldId id="486" r:id="rId43"/>
    <p:sldId id="487" r:id="rId44"/>
    <p:sldId id="488" r:id="rId45"/>
    <p:sldId id="489" r:id="rId46"/>
    <p:sldId id="475" r:id="rId47"/>
    <p:sldId id="523" r:id="rId48"/>
    <p:sldId id="512" r:id="rId49"/>
    <p:sldId id="306" r:id="rId50"/>
    <p:sldId id="513" r:id="rId51"/>
    <p:sldId id="309" r:id="rId52"/>
    <p:sldId id="310" r:id="rId53"/>
    <p:sldId id="332" r:id="rId54"/>
    <p:sldId id="353" r:id="rId55"/>
  </p:sldIdLst>
  <p:sldSz cx="9144000" cy="5143500" type="screen16x9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44D"/>
    <a:srgbClr val="800080"/>
    <a:srgbClr val="FF3300"/>
    <a:srgbClr val="339933"/>
    <a:srgbClr val="0066FF"/>
    <a:srgbClr val="33CC33"/>
    <a:srgbClr val="FFFF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26"/>
  </p:normalViewPr>
  <p:slideViewPr>
    <p:cSldViewPr>
      <p:cViewPr varScale="1">
        <p:scale>
          <a:sx n="155" d="100"/>
          <a:sy n="155" d="100"/>
        </p:scale>
        <p:origin x="8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D22306F9-FFFD-8D4D-8AEF-1BAE7106DB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985" tIns="46493" rIns="92985" bIns="46493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985" tIns="46493" rIns="92985" bIns="46493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696913"/>
            <a:ext cx="6183312" cy="347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8488"/>
            <a:ext cx="5127625" cy="41767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985" tIns="46493" rIns="92985" bIns="46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895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985" tIns="46493" rIns="92985" bIns="46493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8563"/>
            <a:ext cx="302895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2985" tIns="46493" rIns="92985" bIns="46493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B5C84A9-CE48-B44D-9045-CFF2EB48DB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0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3C3B2456-F667-C941-8899-7741C5BBE621}" type="slidenum">
              <a:rPr lang="en-US" altLang="en-US" sz="1200">
                <a:latin typeface="Times New Roman" charset="0"/>
              </a:rPr>
              <a:pPr/>
              <a:t>1</a:t>
            </a:fld>
            <a:endParaRPr lang="en-US" alt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7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8EB9A24-F107-9E47-B306-2E0BD699E6BB}" type="slidenum">
              <a:rPr lang="en-US" altLang="en-US" sz="1200">
                <a:latin typeface="Times New Roman" charset="0"/>
              </a:rPr>
              <a:pPr/>
              <a:t>21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62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89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C=0V: no electrons </a:t>
            </a:r>
            <a:r>
              <a:rPr lang="en-US" baseline="0" dirty="0">
                <a:sym typeface="Wingdings"/>
              </a:rPr>
              <a:t> no current can flow. Like railway with only rails but no trains.</a:t>
            </a:r>
          </a:p>
          <a:p>
            <a:pPr marL="171450" indent="-171450">
              <a:buFontTx/>
              <a:buChar char="-"/>
            </a:pPr>
            <a:r>
              <a:rPr lang="en-US" baseline="0" dirty="0">
                <a:sym typeface="Wingdings"/>
              </a:rPr>
              <a:t>C=1V sucks electrons up to the surface  current can flow, “carried” by the electrons.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D9A7-939F-844E-AA9E-BD9AA15527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</a:t>
            </a:r>
            <a:r>
              <a:rPr lang="en-US" baseline="0" dirty="0"/>
              <a:t> now we are experts. </a:t>
            </a:r>
          </a:p>
          <a:p>
            <a:r>
              <a:rPr lang="en-US" baseline="0" dirty="0"/>
              <a:t>Just one small detail: Modern processes use 2 kinds of transistors.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D9A7-939F-844E-AA9E-BD9AA15527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86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Certain</a:t>
            </a:r>
            <a:r>
              <a:rPr lang="en-US" baseline="0" dirty="0"/>
              <a:t> teenagers and politicians implement this very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D9A7-939F-844E-AA9E-BD9AA15527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2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8EB9A24-F107-9E47-B306-2E0BD699E6BB}" type="slidenum">
              <a:rPr lang="en-US" altLang="en-US" sz="1200">
                <a:latin typeface="Times New Roman" charset="0"/>
              </a:rPr>
              <a:pPr/>
              <a:t>31</a:t>
            </a:fld>
            <a:endParaRPr lang="en-US" alt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1pPr>
            <a:lvl2pPr marL="702756" indent="-270291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2pPr>
            <a:lvl3pPr marL="1081164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3pPr>
            <a:lvl4pPr marL="1513629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4pPr>
            <a:lvl5pPr marL="1946095" indent="-216233" defTabSz="897967" eaLnBrk="0" hangingPunct="0">
              <a:defRPr sz="2300">
                <a:solidFill>
                  <a:schemeClr val="tx1"/>
                </a:solidFill>
                <a:latin typeface="Palatino" pitchFamily="18" charset="0"/>
              </a:defRPr>
            </a:lvl5pPr>
            <a:lvl6pPr marL="2378560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6pPr>
            <a:lvl7pPr marL="2811026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7pPr>
            <a:lvl8pPr marL="3243491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8pPr>
            <a:lvl9pPr marL="3675957" indent="-216233" defTabSz="8979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fld id="{7D07040F-CB15-4954-BC06-A8E907161240}" type="slidenum">
              <a:rPr lang="en-US" sz="1100">
                <a:latin typeface="Times New Roman" pitchFamily="18" charset="0"/>
              </a:rPr>
              <a:pPr/>
              <a:t>33</a:t>
            </a:fld>
            <a:endParaRPr lang="en-US" sz="11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Insert von-neumann schematic here</a:t>
            </a:r>
          </a:p>
        </p:txBody>
      </p:sp>
    </p:spTree>
    <p:extLst>
      <p:ext uri="{BB962C8B-B14F-4D97-AF65-F5344CB8AC3E}">
        <p14:creationId xmlns:p14="http://schemas.microsoft.com/office/powerpoint/2010/main" val="1868662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49911EF9-8CC3-F346-9545-D9A012502EA3}" type="slidenum">
              <a:rPr lang="en-US" altLang="en-US" sz="1200">
                <a:latin typeface="Times New Roman" charset="0"/>
              </a:rPr>
              <a:pPr/>
              <a:t>34</a:t>
            </a:fld>
            <a:endParaRPr lang="en-US" alt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DDAB39C9-1252-CA42-8600-38A4C9FBBAFC}" type="slidenum">
              <a:rPr lang="en-US" altLang="en-US" sz="1200">
                <a:latin typeface="Times New Roman" charset="0"/>
              </a:rPr>
              <a:pPr/>
              <a:t>38</a:t>
            </a:fld>
            <a:endParaRPr lang="en-US" alt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5C84A9-CE48-B44D-9045-CFF2EB48DB38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508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>
              <a:ea typeface="ＭＳ Ｐゴシック" charset="-128"/>
            </a:endParaRPr>
          </a:p>
        </p:txBody>
      </p:sp>
      <p:sp>
        <p:nvSpPr>
          <p:cNvPr id="225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6238" y="703263"/>
            <a:ext cx="6245225" cy="351313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25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160Mflops, how fast is this? </a:t>
            </a:r>
            <a:r>
              <a:rPr lang="is-IS" dirty="0"/>
              <a:t>… my laptop is 100x faster!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D9A7-939F-844E-AA9E-BD9AA15527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11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8EB9A24-F107-9E47-B306-2E0BD699E6BB}" type="slidenum">
              <a:rPr lang="en-US" altLang="en-US" sz="1200">
                <a:latin typeface="Times New Roman" charset="0"/>
              </a:rPr>
              <a:pPr/>
              <a:t>47</a:t>
            </a:fld>
            <a:endParaRPr lang="en-US" alt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89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on black</a:t>
            </a:r>
            <a:r>
              <a:rPr lang="en-US" baseline="0" dirty="0"/>
              <a:t> board</a:t>
            </a:r>
          </a:p>
          <a:p>
            <a:r>
              <a:rPr lang="en-US" baseline="0" dirty="0"/>
              <a:t>First write truth table</a:t>
            </a:r>
          </a:p>
          <a:p>
            <a:r>
              <a:rPr lang="en-US" baseline="0" dirty="0"/>
              <a:t>Then minimize and check truth table</a:t>
            </a:r>
          </a:p>
          <a:p>
            <a:r>
              <a:rPr lang="en-US" dirty="0"/>
              <a:t>From distribution</a:t>
            </a:r>
            <a:r>
              <a:rPr lang="en-US" baseline="0" dirty="0"/>
              <a:t>: </a:t>
            </a:r>
            <a:r>
              <a:rPr lang="en-US" baseline="0" dirty="0" err="1"/>
              <a:t>a(b</a:t>
            </a:r>
            <a:r>
              <a:rPr lang="en-US" baseline="0" dirty="0"/>
              <a:t> +1) + </a:t>
            </a:r>
            <a:r>
              <a:rPr lang="en-US" baseline="0" dirty="0" err="1"/>
              <a:t>c</a:t>
            </a:r>
            <a:endParaRPr lang="en-US" baseline="0" dirty="0"/>
          </a:p>
          <a:p>
            <a:r>
              <a:rPr lang="en-US" baseline="0" dirty="0" err="1"/>
              <a:t>Froms</a:t>
            </a:r>
            <a:r>
              <a:rPr lang="en-US" baseline="0" dirty="0"/>
              <a:t> laws of 0s and 1s: b+1 = 1</a:t>
            </a:r>
          </a:p>
          <a:p>
            <a:r>
              <a:rPr lang="en-US" baseline="0" dirty="0"/>
              <a:t>= a + </a:t>
            </a:r>
            <a:r>
              <a:rPr lang="en-US" baseline="0" dirty="0" err="1"/>
              <a:t>c</a:t>
            </a:r>
            <a:endParaRPr lang="en-US" baseline="0" dirty="0"/>
          </a:p>
          <a:p>
            <a:r>
              <a:rPr lang="en-US" baseline="0" dirty="0"/>
              <a:t>Truth Table</a:t>
            </a:r>
          </a:p>
          <a:p>
            <a:r>
              <a:rPr lang="en-US" baseline="0" dirty="0"/>
              <a:t>a </a:t>
            </a:r>
            <a:r>
              <a:rPr lang="en-US" baseline="0" dirty="0" err="1"/>
              <a:t>b</a:t>
            </a:r>
            <a:r>
              <a:rPr lang="en-US" baseline="0" dirty="0"/>
              <a:t> </a:t>
            </a:r>
            <a:r>
              <a:rPr lang="en-US" baseline="0" dirty="0" err="1"/>
              <a:t>c</a:t>
            </a:r>
            <a:r>
              <a:rPr lang="en-US" baseline="0" dirty="0"/>
              <a:t> </a:t>
            </a:r>
            <a:r>
              <a:rPr lang="en-US" baseline="0" dirty="0" err="1"/>
              <a:t>y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0 0 0 0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0 0 1 1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0 0 1 1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1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30275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3288DA1C-2DEC-904C-A961-DBA5C55D3AEB}" type="slidenum">
              <a:rPr lang="en-US" altLang="en-US" sz="1200">
                <a:latin typeface="Times New Roman" charset="0"/>
              </a:rPr>
              <a:pPr/>
              <a:t>53</a:t>
            </a:fld>
            <a:endParaRPr lang="en-US" alt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033" y="4555686"/>
            <a:ext cx="5356434" cy="4313160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B5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09550"/>
            <a:ext cx="12001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/>
          <a:lstStyle>
            <a:lvl1pPr algn="l">
              <a:lnSpc>
                <a:spcPct val="85000"/>
              </a:lnSpc>
              <a:defRPr sz="2475" b="1" spc="-2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/>
          <a:lstStyle>
            <a:lvl1pPr marL="0" indent="0" algn="l">
              <a:buNone/>
              <a:defRPr sz="1800" b="0" i="0" cap="none" spc="113" baseline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257175" indent="0" algn="ctr">
              <a:buNone/>
              <a:defRPr sz="1350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9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751388"/>
            <a:ext cx="9142413" cy="47625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fld id="{01967CBF-E477-2347-B407-A180C81EE3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6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751388"/>
            <a:ext cx="9142413" cy="47625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11085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3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-20241"/>
            <a:ext cx="8229600" cy="8572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51312"/>
            <a:ext cx="4038600" cy="1806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1312"/>
            <a:ext cx="4038600" cy="1806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871787"/>
            <a:ext cx="4038600" cy="18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871787"/>
            <a:ext cx="4038600" cy="18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86313"/>
            <a:ext cx="2133600" cy="2555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Spring 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86313"/>
            <a:ext cx="2895600" cy="2555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86313"/>
            <a:ext cx="2133600" cy="2555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2A4556-1DA8-2841-8845-4161BC7AA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41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360"/>
            <a:ext cx="8229600" cy="8548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8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00150"/>
            <a:ext cx="4038600" cy="3398044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2021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4012B-A495-BE49-888D-F60FFF7F8B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18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360"/>
            <a:ext cx="8229600" cy="8548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1641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56322"/>
            <a:ext cx="8229600" cy="1641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2021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821CC-C08B-8547-ACE8-0A5291CF8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05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3A804-9BC8-764B-8AFF-E758F034DD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854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8" y="204788"/>
            <a:ext cx="8331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0838" y="890588"/>
            <a:ext cx="8331200" cy="3680222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AF00C2-D4FA-DE49-951C-F9429AF851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123D92-79EF-3A4C-8613-5E789560551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868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301"/>
            <a:ext cx="7543800" cy="3017520"/>
          </a:xfrm>
        </p:spPr>
        <p:txBody>
          <a:bodyPr tIns="0"/>
          <a:lstStyle>
            <a:lvl1pPr marL="195453" indent="-195453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B644D"/>
              </a:buClr>
              <a:buFont typeface="Wingdings" charset="2"/>
              <a:buChar char="§"/>
              <a:tabLst/>
              <a:defRPr sz="1800"/>
            </a:lvl1pPr>
            <a:lvl2pPr marL="258961" indent="-146447">
              <a:buClr>
                <a:srgbClr val="0B644D"/>
              </a:buClr>
              <a:buFont typeface=".AppleSystemUIFont" charset="-120"/>
              <a:buChar char="–"/>
              <a:tabLst/>
              <a:defRPr sz="1575"/>
            </a:lvl2pPr>
            <a:lvl3pPr marL="357188" indent="-141089">
              <a:buClr>
                <a:srgbClr val="0B644D"/>
              </a:buClr>
              <a:buFont typeface="Courier New" charset="0"/>
              <a:buChar char="o"/>
              <a:tabLst/>
              <a:defRPr sz="1238"/>
            </a:lvl3pPr>
            <a:lvl4pPr marL="421767" indent="-102870">
              <a:buClr>
                <a:srgbClr val="0B644D"/>
              </a:buClr>
              <a:buFont typeface="Wingdings" charset="2"/>
              <a:buChar char="§"/>
              <a:defRPr sz="1013"/>
            </a:lvl4pPr>
            <a:lvl5pPr marL="524637" indent="-102870">
              <a:buClr>
                <a:srgbClr val="0B644D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3775" y="4845050"/>
            <a:ext cx="4983163" cy="344488"/>
          </a:xfrm>
        </p:spPr>
        <p:txBody>
          <a:bodyPr/>
          <a:lstStyle>
            <a:lvl1pPr algn="ctr">
              <a:defRPr sz="900" b="0" i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>
              <a:defRPr/>
            </a:pPr>
            <a:fld id="{182E02D9-2F97-3145-A6EB-7A98A5B711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62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rgbClr val="0B5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09550"/>
            <a:ext cx="120015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/>
          <a:lstStyle>
            <a:lvl1pPr algn="l">
              <a:lnSpc>
                <a:spcPct val="85000"/>
              </a:lnSpc>
              <a:defRPr sz="2475" b="1" spc="-2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/>
          <a:lstStyle>
            <a:lvl1pPr marL="0" indent="0" algn="l">
              <a:buNone/>
              <a:defRPr sz="1800" b="0" i="0" cap="none" spc="113" baseline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257175" indent="0" algn="ctr">
              <a:buNone/>
              <a:defRPr sz="1350"/>
            </a:lvl2pPr>
            <a:lvl3pPr marL="514350" indent="0" algn="ctr">
              <a:buNone/>
              <a:defRPr sz="1350"/>
            </a:lvl3pPr>
            <a:lvl4pPr marL="771525" indent="0" algn="ctr">
              <a:buNone/>
              <a:defRPr sz="1125"/>
            </a:lvl4pPr>
            <a:lvl5pPr marL="1028700" indent="0" algn="ctr">
              <a:buNone/>
              <a:defRPr sz="1125"/>
            </a:lvl5pPr>
            <a:lvl6pPr marL="1285875" indent="0" algn="ctr">
              <a:buNone/>
              <a:defRPr sz="1125"/>
            </a:lvl6pPr>
            <a:lvl7pPr marL="1543050" indent="0" algn="ctr">
              <a:buNone/>
              <a:defRPr sz="1125"/>
            </a:lvl7pPr>
            <a:lvl8pPr marL="1800225" indent="0" algn="ctr">
              <a:buNone/>
              <a:defRPr sz="1125"/>
            </a:lvl8pPr>
            <a:lvl9pPr marL="2057400" indent="0" algn="ctr">
              <a:buNone/>
              <a:defRPr sz="112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5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B19244DD-8F8F-4A45-AC91-914231C3A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4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/>
          <a:lstStyle>
            <a:lvl1pPr marL="0" indent="0">
              <a:buNone/>
              <a:defRPr sz="1125" b="0" cap="all" baseline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/>
          <a:lstStyle>
            <a:lvl1pPr marL="0" indent="0">
              <a:buNone/>
              <a:defRPr sz="1125" b="0" cap="all" baseline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C0D0214D-4D3A-9849-8489-4F4CAE4DE4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1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009BDDCD-FA4D-7042-A5CB-B05A84ABD7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4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751388"/>
            <a:ext cx="9142413" cy="47625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4845050"/>
            <a:ext cx="9144000" cy="344488"/>
          </a:xfrm>
        </p:spPr>
        <p:txBody>
          <a:bodyPr/>
          <a:lstStyle>
            <a:lvl1pPr algn="ctr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fld id="{19FEF0AA-1A64-2046-8C95-76D05A1A6C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9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038475" cy="5143500"/>
          </a:xfrm>
          <a:prstGeom prst="rect">
            <a:avLst/>
          </a:prstGeom>
          <a:solidFill>
            <a:srgbClr val="0B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030538" y="0"/>
            <a:ext cx="47625" cy="5143500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52763" y="4762500"/>
            <a:ext cx="6091237" cy="34925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/>
          <a:lstStyle>
            <a:lvl1pPr>
              <a:defRPr sz="202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/>
          <a:lstStyle>
            <a:lvl1pPr marL="0" indent="0">
              <a:buNone/>
              <a:defRPr sz="844">
                <a:solidFill>
                  <a:srgbClr val="FFFFFF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fld id="{12451C75-72E3-AB47-AA71-3BFE993EB9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45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14750"/>
            <a:ext cx="9142413" cy="1428750"/>
          </a:xfrm>
          <a:prstGeom prst="rect">
            <a:avLst/>
          </a:prstGeom>
          <a:solidFill>
            <a:srgbClr val="0B6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3667125"/>
            <a:ext cx="9142413" cy="49213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tIns="0" bIns="0">
            <a:noAutofit/>
          </a:bodyPr>
          <a:lstStyle>
            <a:lvl1pPr>
              <a:defRPr sz="2025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9143989" cy="3686307"/>
          </a:xfrm>
          <a:solidFill>
            <a:srgbClr val="0A8669"/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338"/>
              </a:spcAft>
              <a:buNone/>
              <a:defRPr sz="844">
                <a:solidFill>
                  <a:srgbClr val="FFFFFF"/>
                </a:solidFill>
              </a:defRPr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fld id="{EE50D8DB-2BE8-2644-B366-0DED65957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31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bk object 16"/>
          <p:cNvSpPr>
            <a:spLocks/>
          </p:cNvSpPr>
          <p:nvPr/>
        </p:nvSpPr>
        <p:spPr bwMode="auto">
          <a:xfrm>
            <a:off x="0" y="4800600"/>
            <a:ext cx="9142413" cy="342900"/>
          </a:xfrm>
          <a:custGeom>
            <a:avLst/>
            <a:gdLst>
              <a:gd name="T0" fmla="*/ 0 w 9144000"/>
              <a:gd name="T1" fmla="*/ 0 h 457200"/>
              <a:gd name="T2" fmla="*/ 9142411 w 9144000"/>
              <a:gd name="T3" fmla="*/ 0 h 457200"/>
              <a:gd name="T4" fmla="*/ 9142411 w 9144000"/>
              <a:gd name="T5" fmla="*/ 342899 h 457200"/>
              <a:gd name="T6" fmla="*/ 0 w 9144000"/>
              <a:gd name="T7" fmla="*/ 342899 h 457200"/>
              <a:gd name="T8" fmla="*/ 0 w 9144000"/>
              <a:gd name="T9" fmla="*/ 0 h 457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457200">
                <a:moveTo>
                  <a:pt x="0" y="0"/>
                </a:moveTo>
                <a:lnTo>
                  <a:pt x="9143998" y="0"/>
                </a:lnTo>
                <a:lnTo>
                  <a:pt x="9143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solidFill>
            <a:srgbClr val="0B65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14313"/>
            <a:ext cx="7543800" cy="1089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384300"/>
            <a:ext cx="75438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303338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4751388"/>
            <a:ext cx="9142413" cy="47625"/>
          </a:xfrm>
          <a:prstGeom prst="rect">
            <a:avLst/>
          </a:prstGeom>
          <a:solidFill>
            <a:srgbClr val="0A8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27" name="bk object 18"/>
          <p:cNvSpPr>
            <a:spLocks/>
          </p:cNvSpPr>
          <p:nvPr/>
        </p:nvSpPr>
        <p:spPr bwMode="auto">
          <a:xfrm>
            <a:off x="8362950" y="4849813"/>
            <a:ext cx="0" cy="239712"/>
          </a:xfrm>
          <a:custGeom>
            <a:avLst/>
            <a:gdLst>
              <a:gd name="T0" fmla="*/ 0 h 320040"/>
              <a:gd name="T1" fmla="*/ 239711 h 32004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320040">
                <a:moveTo>
                  <a:pt x="0" y="0"/>
                </a:moveTo>
                <a:lnTo>
                  <a:pt x="0" y="320039"/>
                </a:lnTo>
              </a:path>
            </a:pathLst>
          </a:cu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33128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837113"/>
            <a:ext cx="604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282575" y="4845050"/>
            <a:ext cx="1854200" cy="273050"/>
          </a:xfrm>
          <a:prstGeom prst="rect">
            <a:avLst/>
          </a:prstGeom>
        </p:spPr>
        <p:txBody>
          <a:bodyPr/>
          <a:lstStyle>
            <a:lvl1pPr eaLnBrk="1" hangingPunct="1">
              <a:defRPr sz="9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pPr>
              <a:defRPr/>
            </a:pPr>
            <a:r>
              <a:rPr lang="en-US"/>
              <a:t>Spring 2021</a:t>
            </a:r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938" y="4845050"/>
            <a:ext cx="4737100" cy="344488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r>
              <a:rPr lang="en-US"/>
              <a:t>CSC 322: Computer Organization Lab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69175" y="4845050"/>
            <a:ext cx="984250" cy="273050"/>
          </a:xfrm>
          <a:prstGeom prst="rect">
            <a:avLst/>
          </a:prstGeom>
        </p:spPr>
        <p:txBody>
          <a:bodyPr/>
          <a:lstStyle>
            <a:lvl1pPr algn="r" eaLnBrk="1" hangingPunct="1">
              <a:defRPr sz="900" b="0" i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81BCABA0-1C04-0A40-92A0-EC8E346587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00" r:id="rId13"/>
    <p:sldLayoutId id="2147484101" r:id="rId14"/>
    <p:sldLayoutId id="2147484116" r:id="rId15"/>
    <p:sldLayoutId id="2147484117" r:id="rId16"/>
  </p:sldLayoutIdLst>
  <p:hf sldNum="0" hdr="0"/>
  <p:txStyles>
    <p:titleStyle>
      <a:lvl1pPr algn="l" defTabSz="514350" rtl="0" fontAlgn="base">
        <a:lnSpc>
          <a:spcPct val="85000"/>
        </a:lnSpc>
        <a:spcBef>
          <a:spcPct val="0"/>
        </a:spcBef>
        <a:spcAft>
          <a:spcPct val="0"/>
        </a:spcAft>
        <a:defRPr sz="2400" b="1" kern="1200" spc="-28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1pPr>
      <a:lvl2pPr algn="l" defTabSz="514350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2pPr>
      <a:lvl3pPr algn="l" defTabSz="514350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3pPr>
      <a:lvl4pPr algn="l" defTabSz="514350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4pPr>
      <a:lvl5pPr algn="l" defTabSz="514350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5pPr>
      <a:lvl6pPr marL="457200" algn="l" defTabSz="51435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6pPr>
      <a:lvl7pPr marL="914400" algn="l" defTabSz="51435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7pPr>
      <a:lvl8pPr marL="1371600" algn="l" defTabSz="51435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8pPr>
      <a:lvl9pPr marL="1828800" algn="l" defTabSz="51435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rgbClr val="0B5943"/>
          </a:solidFill>
          <a:latin typeface="Avenir Black" charset="0"/>
          <a:ea typeface="Avenir Black" charset="0"/>
          <a:cs typeface="Avenir Black" charset="0"/>
        </a:defRPr>
      </a:lvl9pPr>
    </p:titleStyle>
    <p:bodyStyle>
      <a:lvl1pPr marL="50800" indent="-50800" algn="l" defTabSz="514350" rtl="0" fontAlgn="base">
        <a:lnSpc>
          <a:spcPct val="90000"/>
        </a:lnSpc>
        <a:spcBef>
          <a:spcPts val="675"/>
        </a:spcBef>
        <a:spcAft>
          <a:spcPts val="113"/>
        </a:spcAft>
        <a:buSzPct val="100000"/>
        <a:buFont typeface="Calibri" charset="0"/>
        <a:buChar char=" "/>
        <a:defRPr sz="1100" kern="1200">
          <a:solidFill>
            <a:srgbClr val="404040"/>
          </a:solidFill>
          <a:latin typeface="Avenir Light" charset="0"/>
          <a:ea typeface="Avenir Light" charset="0"/>
          <a:cs typeface="Avenir Light" charset="0"/>
        </a:defRPr>
      </a:lvl1pPr>
      <a:lvl2pPr marL="215900" indent="-101600" algn="l" defTabSz="514350" rtl="0" fontAlgn="base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charset="0"/>
        <a:buChar char="◦"/>
        <a:defRPr sz="1000" kern="1200">
          <a:solidFill>
            <a:srgbClr val="404040"/>
          </a:solidFill>
          <a:latin typeface="Avenir Light" charset="0"/>
          <a:ea typeface="Avenir Light" charset="0"/>
          <a:cs typeface="Avenir Light" charset="0"/>
        </a:defRPr>
      </a:lvl2pPr>
      <a:lvl3pPr marL="317500" indent="-101600" algn="l" defTabSz="514350" rtl="0" fontAlgn="base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charset="0"/>
        <a:buChar char="◦"/>
        <a:defRPr sz="700" kern="1200">
          <a:solidFill>
            <a:srgbClr val="404040"/>
          </a:solidFill>
          <a:latin typeface="Avenir Light" charset="0"/>
          <a:ea typeface="Avenir Light" charset="0"/>
          <a:cs typeface="Avenir Light" charset="0"/>
        </a:defRPr>
      </a:lvl3pPr>
      <a:lvl4pPr marL="420688" indent="-101600" algn="l" defTabSz="514350" rtl="0" fontAlgn="base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charset="0"/>
        <a:buChar char="◦"/>
        <a:defRPr sz="700" kern="1200">
          <a:solidFill>
            <a:srgbClr val="404040"/>
          </a:solidFill>
          <a:latin typeface="Avenir Light" charset="0"/>
          <a:ea typeface="Avenir Light" charset="0"/>
          <a:cs typeface="Avenir Light" charset="0"/>
        </a:defRPr>
      </a:lvl4pPr>
      <a:lvl5pPr marL="523875" indent="-101600" algn="l" defTabSz="514350" rtl="0" fontAlgn="base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charset="0"/>
        <a:buChar char="◦"/>
        <a:defRPr sz="700" kern="1200">
          <a:solidFill>
            <a:srgbClr val="404040"/>
          </a:solidFill>
          <a:latin typeface="Avenir Light" charset="0"/>
          <a:ea typeface="Avenir Light" charset="0"/>
          <a:cs typeface="Avenir Light" charset="0"/>
        </a:defRPr>
      </a:lvl5pPr>
      <a:lvl6pPr marL="6187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7312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8437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956250" indent="-128588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1"/>
        </a:buClr>
        <a:buFont typeface="Calibri" pitchFamily="34" charset="0"/>
        <a:buChar char="◦"/>
        <a:defRPr sz="7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2325" y="-98425"/>
            <a:ext cx="7543800" cy="3565525"/>
          </a:xfrm>
        </p:spPr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 dirty="0"/>
              <a:t>CSC 322: Computer Organization Lab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500" y="3598863"/>
            <a:ext cx="7543800" cy="1143000"/>
          </a:xfrm>
        </p:spPr>
        <p:txBody>
          <a:bodyPr rtlCol="0">
            <a:normAutofit/>
          </a:bodyPr>
          <a:lstStyle/>
          <a:p>
            <a:pPr defTabSz="685793" fontAlgn="auto">
              <a:buFont typeface="Calibri" panose="020F0502020204030204" pitchFamily="34" charset="0"/>
              <a:buNone/>
              <a:defRPr/>
            </a:pPr>
            <a:r>
              <a:rPr lang="en-US" dirty="0"/>
              <a:t>Logic Design</a:t>
            </a:r>
          </a:p>
          <a:p>
            <a:pPr defTabSz="685793" fontAlgn="auto">
              <a:buFont typeface="Calibri" panose="020F0502020204030204" pitchFamily="34" charset="0"/>
              <a:buNone/>
              <a:defRPr/>
            </a:pPr>
            <a:endParaRPr lang="en-US" dirty="0"/>
          </a:p>
          <a:p>
            <a:pPr defTabSz="685793" fontAlgn="auto">
              <a:buFont typeface="Calibri" panose="020F0502020204030204" pitchFamily="34" charset="0"/>
              <a:buNone/>
              <a:defRPr/>
            </a:pPr>
            <a:r>
              <a:rPr lang="en-US" dirty="0"/>
              <a:t>Dr. </a:t>
            </a:r>
            <a:r>
              <a:rPr lang="en-US" dirty="0" err="1"/>
              <a:t>Haidar</a:t>
            </a:r>
            <a:r>
              <a:rPr lang="en-US" dirty="0"/>
              <a:t> M. </a:t>
            </a:r>
            <a:r>
              <a:rPr lang="en-US" dirty="0" err="1"/>
              <a:t>Harmanani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 dirty="0"/>
              <a:t>Two-complement: Simple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E9106-A1FB-6B4B-8E45-1E8AE94C84FF}"/>
              </a:ext>
            </a:extLst>
          </p:cNvPr>
          <p:cNvSpPr txBox="1"/>
          <p:nvPr/>
        </p:nvSpPr>
        <p:spPr>
          <a:xfrm>
            <a:off x="1981201" y="2057083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BAA23F-4C37-E74E-B185-B24A73668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0131"/>
              </p:ext>
            </p:extLst>
          </p:nvPr>
        </p:nvGraphicFramePr>
        <p:xfrm>
          <a:off x="2667000" y="1771333"/>
          <a:ext cx="2228850" cy="621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01B7F0D-5BDF-5846-BEBA-1D2040F2B3D0}"/>
              </a:ext>
            </a:extLst>
          </p:cNvPr>
          <p:cNvSpPr txBox="1"/>
          <p:nvPr/>
        </p:nvSpPr>
        <p:spPr>
          <a:xfrm>
            <a:off x="1866901" y="3485833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4FFBF29-B3F9-F14C-8154-B090FA944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606350"/>
              </p:ext>
            </p:extLst>
          </p:nvPr>
        </p:nvGraphicFramePr>
        <p:xfrm>
          <a:off x="2667000" y="3219133"/>
          <a:ext cx="2228850" cy="621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46060A-C158-1948-A3F4-7D104E2C98FF}"/>
              </a:ext>
            </a:extLst>
          </p:cNvPr>
          <p:cNvSpPr txBox="1"/>
          <p:nvPr/>
        </p:nvSpPr>
        <p:spPr>
          <a:xfrm>
            <a:off x="5324475" y="2057083"/>
            <a:ext cx="1107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8+2 =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6BC01-CA95-774B-B2AF-802346682026}"/>
              </a:ext>
            </a:extLst>
          </p:cNvPr>
          <p:cNvSpPr txBox="1"/>
          <p:nvPr/>
        </p:nvSpPr>
        <p:spPr>
          <a:xfrm>
            <a:off x="5324475" y="3485832"/>
            <a:ext cx="1685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-16+4+2 = -10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Numeric Ranges</a:t>
            </a:r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83116"/>
              </p:ext>
            </p:extLst>
          </p:nvPr>
        </p:nvGraphicFramePr>
        <p:xfrm>
          <a:off x="2174082" y="3327843"/>
          <a:ext cx="4404122" cy="1435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Document" r:id="rId4" imgW="6083300" imgH="1943100" progId="Word.Document.8">
                  <p:embed/>
                </p:oleObj>
              </mc:Choice>
              <mc:Fallback>
                <p:oleObj name="Document" r:id="rId4" imgW="6083300" imgH="1943100" progId="Word.Document.8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082" y="3327843"/>
                        <a:ext cx="4404122" cy="1435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2114551" y="3028950"/>
            <a:ext cx="1551707" cy="3231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tx2"/>
                </a:solidFill>
                <a:latin typeface="Calibri" pitchFamily="34" charset="0"/>
              </a:rPr>
              <a:t>Values for </a:t>
            </a:r>
            <a:r>
              <a:rPr lang="en-US" sz="1500" i="1" dirty="0">
                <a:solidFill>
                  <a:schemeClr val="tx2"/>
                </a:solidFill>
                <a:latin typeface="Calibri" pitchFamily="34" charset="0"/>
              </a:rPr>
              <a:t>W</a:t>
            </a:r>
            <a:r>
              <a:rPr lang="en-US" sz="1500" dirty="0">
                <a:solidFill>
                  <a:schemeClr val="tx2"/>
                </a:solidFill>
                <a:latin typeface="Calibri" pitchFamily="34" charset="0"/>
              </a:rPr>
              <a:t> = 16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FC51732-9E12-ED44-BBB3-3F487E687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428750"/>
            <a:ext cx="3058715" cy="391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7865" tIns="33338" rIns="67865" bIns="33338" numCol="1" anchor="t" anchorCtr="0" compatLnSpc="1">
            <a:prstTxWarp prst="textNoShape">
              <a:avLst/>
            </a:prstTxWarp>
          </a:bodyPr>
          <a:lstStyle>
            <a:lvl1pPr marL="50800" indent="-50800" algn="l" defTabSz="514350" rtl="0" fontAlgn="base">
              <a:lnSpc>
                <a:spcPct val="90000"/>
              </a:lnSpc>
              <a:spcBef>
                <a:spcPts val="675"/>
              </a:spcBef>
              <a:spcAft>
                <a:spcPts val="113"/>
              </a:spcAft>
              <a:buSzPct val="100000"/>
              <a:buFont typeface="Calibri" charset="0"/>
              <a:buChar char=" "/>
              <a:defRPr sz="11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2159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10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3175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420688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523875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618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43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56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260" indent="-170260" eaLnBrk="1" hangingPunct="1">
              <a:tabLst>
                <a:tab pos="1371600" algn="l"/>
                <a:tab pos="1676400" algn="l"/>
              </a:tabLst>
              <a:defRPr/>
            </a:pPr>
            <a:r>
              <a:rPr lang="en-US" sz="1500"/>
              <a:t>Unsigned Values</a:t>
            </a:r>
          </a:p>
          <a:p>
            <a:pPr lvl="1" eaLnBrk="1" hangingPunct="1">
              <a:tabLst>
                <a:tab pos="1371600" algn="l"/>
                <a:tab pos="1676400" algn="l"/>
              </a:tabLst>
              <a:defRPr/>
            </a:pPr>
            <a:r>
              <a:rPr lang="en-US" sz="1500" i="1"/>
              <a:t>UMin</a:t>
            </a:r>
            <a:r>
              <a:rPr lang="en-US" sz="1500"/>
              <a:t>	=	0</a:t>
            </a:r>
          </a:p>
          <a:p>
            <a:pPr lvl="2" eaLnBrk="1" hangingPunct="1">
              <a:buFont typeface="Calibri" charset="0"/>
              <a:buNone/>
              <a:tabLst>
                <a:tab pos="1371600" algn="l"/>
                <a:tab pos="1676400" algn="l"/>
              </a:tabLst>
              <a:defRPr/>
            </a:pPr>
            <a:r>
              <a:rPr lang="en-US" sz="1350"/>
              <a:t>000…0</a:t>
            </a:r>
          </a:p>
          <a:p>
            <a:pPr lvl="1" eaLnBrk="1" hangingPunct="1">
              <a:tabLst>
                <a:tab pos="1371600" algn="l"/>
                <a:tab pos="1676400" algn="l"/>
              </a:tabLst>
              <a:defRPr/>
            </a:pPr>
            <a:r>
              <a:rPr lang="en-US" sz="1500" i="1"/>
              <a:t>UMax</a:t>
            </a:r>
            <a:r>
              <a:rPr lang="en-US" sz="1500"/>
              <a:t> 	=	 2</a:t>
            </a:r>
            <a:r>
              <a:rPr lang="en-US" sz="1500" i="1" baseline="30000"/>
              <a:t>w</a:t>
            </a:r>
            <a:r>
              <a:rPr lang="en-US" sz="1500"/>
              <a:t> – 1</a:t>
            </a:r>
          </a:p>
          <a:p>
            <a:pPr lvl="2" eaLnBrk="1" hangingPunct="1">
              <a:buFont typeface="Calibri" charset="0"/>
              <a:buNone/>
              <a:tabLst>
                <a:tab pos="1371600" algn="l"/>
                <a:tab pos="1676400" algn="l"/>
              </a:tabLst>
              <a:defRPr/>
            </a:pPr>
            <a:r>
              <a:rPr lang="en-US" sz="1350"/>
              <a:t>111…1</a:t>
            </a:r>
            <a:endParaRPr lang="en-US" sz="1350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D76B791-AB60-2C4E-97E3-169969DE5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431" y="1534715"/>
            <a:ext cx="3075384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7865" tIns="33338" rIns="67865" bIns="33338" numCol="1" anchor="t" anchorCtr="0" compatLnSpc="1">
            <a:prstTxWarp prst="textNoShape">
              <a:avLst/>
            </a:prstTxWarp>
          </a:bodyPr>
          <a:lstStyle>
            <a:lvl1pPr marL="50800" indent="-50800" algn="l" defTabSz="514350" rtl="0" fontAlgn="base">
              <a:lnSpc>
                <a:spcPct val="90000"/>
              </a:lnSpc>
              <a:spcBef>
                <a:spcPts val="675"/>
              </a:spcBef>
              <a:spcAft>
                <a:spcPts val="113"/>
              </a:spcAft>
              <a:buSzPct val="100000"/>
              <a:buFont typeface="Calibri" charset="0"/>
              <a:buChar char=" "/>
              <a:defRPr sz="11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2159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10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3175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420688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523875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618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43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56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tabLst>
                <a:tab pos="1285875" algn="l"/>
                <a:tab pos="1714500" algn="l"/>
              </a:tabLst>
              <a:defRPr/>
            </a:pPr>
            <a:r>
              <a:rPr lang="en-US" sz="1500"/>
              <a:t> Two’s Complement Values</a:t>
            </a:r>
          </a:p>
          <a:p>
            <a:pPr lvl="1" eaLnBrk="1" hangingPunct="1">
              <a:tabLst>
                <a:tab pos="1285875" algn="l"/>
                <a:tab pos="1714500" algn="l"/>
              </a:tabLst>
              <a:defRPr/>
            </a:pPr>
            <a:r>
              <a:rPr lang="en-US" sz="1500" i="1"/>
              <a:t>TMin</a:t>
            </a:r>
            <a:r>
              <a:rPr lang="en-US" sz="1500"/>
              <a:t>	=	 –2</a:t>
            </a:r>
            <a:r>
              <a:rPr lang="en-US" sz="1500" i="1" baseline="30000"/>
              <a:t>w</a:t>
            </a:r>
            <a:r>
              <a:rPr lang="en-US" sz="1500" baseline="30000"/>
              <a:t>–1</a:t>
            </a:r>
          </a:p>
          <a:p>
            <a:pPr lvl="2" eaLnBrk="1" hangingPunct="1">
              <a:buFont typeface="Calibri" charset="0"/>
              <a:buNone/>
              <a:tabLst>
                <a:tab pos="1285875" algn="l"/>
                <a:tab pos="1714500" algn="l"/>
              </a:tabLst>
              <a:defRPr/>
            </a:pPr>
            <a:r>
              <a:rPr lang="en-US" sz="1350"/>
              <a:t>100…0</a:t>
            </a:r>
          </a:p>
          <a:p>
            <a:pPr lvl="1" eaLnBrk="1" hangingPunct="1">
              <a:tabLst>
                <a:tab pos="1285875" algn="l"/>
                <a:tab pos="1714500" algn="l"/>
              </a:tabLst>
              <a:defRPr/>
            </a:pPr>
            <a:r>
              <a:rPr lang="en-US" sz="1500" i="1"/>
              <a:t>TMax</a:t>
            </a:r>
            <a:r>
              <a:rPr lang="en-US" sz="1500"/>
              <a:t> 	=	 2</a:t>
            </a:r>
            <a:r>
              <a:rPr lang="en-US" sz="1500" i="1" baseline="30000"/>
              <a:t>w</a:t>
            </a:r>
            <a:r>
              <a:rPr lang="en-US" sz="1500" baseline="30000"/>
              <a:t>–1</a:t>
            </a:r>
            <a:r>
              <a:rPr lang="en-US" sz="1500"/>
              <a:t> – 1</a:t>
            </a:r>
          </a:p>
          <a:p>
            <a:pPr lvl="2" eaLnBrk="1" hangingPunct="1">
              <a:buFont typeface="Calibri" charset="0"/>
              <a:buNone/>
              <a:tabLst>
                <a:tab pos="1285875" algn="l"/>
                <a:tab pos="1714500" algn="l"/>
              </a:tabLst>
              <a:defRPr/>
            </a:pPr>
            <a:r>
              <a:rPr lang="en-US" sz="1350"/>
              <a:t>011…1</a:t>
            </a:r>
            <a:endParaRPr lang="en-US" sz="1500"/>
          </a:p>
          <a:p>
            <a:pPr lvl="1" eaLnBrk="1" hangingPunct="1">
              <a:tabLst>
                <a:tab pos="1285875" algn="l"/>
                <a:tab pos="1714500" algn="l"/>
              </a:tabLst>
              <a:defRPr/>
            </a:pPr>
            <a:r>
              <a:rPr lang="en-US" sz="1500"/>
              <a:t>Minus 1</a:t>
            </a:r>
          </a:p>
          <a:p>
            <a:pPr lvl="2" eaLnBrk="1" hangingPunct="1">
              <a:buFont typeface="Calibri" charset="0"/>
              <a:buNone/>
              <a:tabLst>
                <a:tab pos="1285875" algn="l"/>
                <a:tab pos="1714500" algn="l"/>
              </a:tabLst>
              <a:defRPr/>
            </a:pPr>
            <a:r>
              <a:rPr lang="en-US" sz="1350"/>
              <a:t>111…1</a:t>
            </a:r>
            <a:endParaRPr lang="en-US" sz="13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15" grpId="0" uiExpand="1" build="p"/>
      <p:bldP spid="1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Rectangle 3"/>
          <p:cNvSpPr>
            <a:spLocks noChangeArrowheads="1"/>
          </p:cNvSpPr>
          <p:nvPr/>
        </p:nvSpPr>
        <p:spPr bwMode="auto">
          <a:xfrm>
            <a:off x="3532878" y="1554389"/>
            <a:ext cx="1752600" cy="781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Ctr="1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T2U</a:t>
            </a:r>
          </a:p>
        </p:txBody>
      </p:sp>
      <p:sp>
        <p:nvSpPr>
          <p:cNvPr id="19474" name="Rectangle 4"/>
          <p:cNvSpPr>
            <a:spLocks noChangeArrowheads="1"/>
          </p:cNvSpPr>
          <p:nvPr/>
        </p:nvSpPr>
        <p:spPr bwMode="auto">
          <a:xfrm>
            <a:off x="3761478" y="1840139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T2B</a:t>
            </a:r>
          </a:p>
        </p:txBody>
      </p:sp>
      <p:sp>
        <p:nvSpPr>
          <p:cNvPr id="19475" name="Rectangle 5"/>
          <p:cNvSpPr>
            <a:spLocks noChangeArrowheads="1"/>
          </p:cNvSpPr>
          <p:nvPr/>
        </p:nvSpPr>
        <p:spPr bwMode="auto">
          <a:xfrm>
            <a:off x="4618728" y="1840139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B2U</a:t>
            </a:r>
          </a:p>
        </p:txBody>
      </p:sp>
      <p:sp>
        <p:nvSpPr>
          <p:cNvPr id="19476" name="Line 6"/>
          <p:cNvSpPr>
            <a:spLocks noChangeShapeType="1"/>
          </p:cNvSpPr>
          <p:nvPr/>
        </p:nvSpPr>
        <p:spPr bwMode="auto">
          <a:xfrm>
            <a:off x="3018528" y="1944914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19477" name="Line 7"/>
          <p:cNvSpPr>
            <a:spLocks noChangeShapeType="1"/>
          </p:cNvSpPr>
          <p:nvPr/>
        </p:nvSpPr>
        <p:spPr bwMode="auto">
          <a:xfrm>
            <a:off x="5075928" y="1944914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19478" name="Line 8"/>
          <p:cNvSpPr>
            <a:spLocks noChangeShapeType="1"/>
          </p:cNvSpPr>
          <p:nvPr/>
        </p:nvSpPr>
        <p:spPr bwMode="auto">
          <a:xfrm>
            <a:off x="4218678" y="1944914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19479" name="Rectangle 9"/>
          <p:cNvSpPr>
            <a:spLocks noChangeArrowheads="1"/>
          </p:cNvSpPr>
          <p:nvPr/>
        </p:nvSpPr>
        <p:spPr bwMode="auto">
          <a:xfrm>
            <a:off x="1123053" y="1429374"/>
            <a:ext cx="1626887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Two’s Complement</a:t>
            </a:r>
          </a:p>
        </p:txBody>
      </p:sp>
      <p:sp>
        <p:nvSpPr>
          <p:cNvPr id="19480" name="Rectangle 10"/>
          <p:cNvSpPr>
            <a:spLocks noChangeArrowheads="1"/>
          </p:cNvSpPr>
          <p:nvPr/>
        </p:nvSpPr>
        <p:spPr bwMode="auto">
          <a:xfrm>
            <a:off x="5866503" y="1382344"/>
            <a:ext cx="869628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Unsigned</a:t>
            </a:r>
          </a:p>
        </p:txBody>
      </p:sp>
      <p:sp>
        <p:nvSpPr>
          <p:cNvPr id="19481" name="Rectangle 11"/>
          <p:cNvSpPr>
            <a:spLocks noChangeArrowheads="1"/>
          </p:cNvSpPr>
          <p:nvPr/>
        </p:nvSpPr>
        <p:spPr bwMode="auto">
          <a:xfrm>
            <a:off x="3334044" y="2385446"/>
            <a:ext cx="2182103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82" name="Rectangle 12"/>
          <p:cNvSpPr>
            <a:spLocks noChangeArrowheads="1"/>
          </p:cNvSpPr>
          <p:nvPr/>
        </p:nvSpPr>
        <p:spPr bwMode="auto">
          <a:xfrm>
            <a:off x="2655388" y="1772040"/>
            <a:ext cx="22201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>
                <a:latin typeface="Times" pitchFamily="18" charset="0"/>
              </a:rPr>
              <a:t>x</a:t>
            </a:r>
          </a:p>
        </p:txBody>
      </p:sp>
      <p:sp>
        <p:nvSpPr>
          <p:cNvPr id="19483" name="Rectangle 13"/>
          <p:cNvSpPr>
            <a:spLocks noChangeArrowheads="1"/>
          </p:cNvSpPr>
          <p:nvPr/>
        </p:nvSpPr>
        <p:spPr bwMode="auto">
          <a:xfrm>
            <a:off x="5855788" y="1772040"/>
            <a:ext cx="31819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>
                <a:latin typeface="Times" pitchFamily="18" charset="0"/>
              </a:rPr>
              <a:t>ux</a:t>
            </a:r>
          </a:p>
        </p:txBody>
      </p:sp>
      <p:sp>
        <p:nvSpPr>
          <p:cNvPr id="19484" name="Rectangle 14"/>
          <p:cNvSpPr>
            <a:spLocks noChangeArrowheads="1"/>
          </p:cNvSpPr>
          <p:nvPr/>
        </p:nvSpPr>
        <p:spPr bwMode="auto">
          <a:xfrm>
            <a:off x="4255588" y="1901928"/>
            <a:ext cx="25407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>
                <a:latin typeface="Times" pitchFamily="18" charset="0"/>
              </a:rPr>
              <a:t>X</a:t>
            </a:r>
          </a:p>
        </p:txBody>
      </p:sp>
      <p:sp>
        <p:nvSpPr>
          <p:cNvPr id="198694" name="Rectangle 38"/>
          <p:cNvSpPr>
            <a:spLocks noGrp="1" noChangeArrowheads="1"/>
          </p:cNvSpPr>
          <p:nvPr>
            <p:ph type="title"/>
          </p:nvPr>
        </p:nvSpPr>
        <p:spPr>
          <a:xfrm>
            <a:off x="895393" y="730625"/>
            <a:ext cx="5694070" cy="5715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Mapping Between Signed &amp; Unsigned</a:t>
            </a:r>
          </a:p>
        </p:txBody>
      </p:sp>
      <p:sp>
        <p:nvSpPr>
          <p:cNvPr id="19460" name="Rectangle 42"/>
          <p:cNvSpPr>
            <a:spLocks noChangeArrowheads="1"/>
          </p:cNvSpPr>
          <p:nvPr/>
        </p:nvSpPr>
        <p:spPr bwMode="auto">
          <a:xfrm>
            <a:off x="3541213" y="2955756"/>
            <a:ext cx="1752600" cy="781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Ctr="1"/>
          <a:lstStyle/>
          <a:p>
            <a:pPr algn="ctr"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U2T</a:t>
            </a:r>
          </a:p>
        </p:txBody>
      </p:sp>
      <p:sp>
        <p:nvSpPr>
          <p:cNvPr id="19461" name="Rectangle 43"/>
          <p:cNvSpPr>
            <a:spLocks noChangeArrowheads="1"/>
          </p:cNvSpPr>
          <p:nvPr/>
        </p:nvSpPr>
        <p:spPr bwMode="auto">
          <a:xfrm>
            <a:off x="3769813" y="3241506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U2B</a:t>
            </a:r>
          </a:p>
        </p:txBody>
      </p:sp>
      <p:sp>
        <p:nvSpPr>
          <p:cNvPr id="19462" name="Rectangle 44"/>
          <p:cNvSpPr>
            <a:spLocks noChangeArrowheads="1"/>
          </p:cNvSpPr>
          <p:nvPr/>
        </p:nvSpPr>
        <p:spPr bwMode="auto">
          <a:xfrm>
            <a:off x="4627063" y="3241506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B2T</a:t>
            </a:r>
          </a:p>
        </p:txBody>
      </p:sp>
      <p:sp>
        <p:nvSpPr>
          <p:cNvPr id="19463" name="Line 45"/>
          <p:cNvSpPr>
            <a:spLocks noChangeShapeType="1"/>
          </p:cNvSpPr>
          <p:nvPr/>
        </p:nvSpPr>
        <p:spPr bwMode="auto">
          <a:xfrm>
            <a:off x="3026863" y="3346281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9464" name="Line 46"/>
          <p:cNvSpPr>
            <a:spLocks noChangeShapeType="1"/>
          </p:cNvSpPr>
          <p:nvPr/>
        </p:nvSpPr>
        <p:spPr bwMode="auto">
          <a:xfrm>
            <a:off x="5084263" y="3346281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9465" name="Line 47"/>
          <p:cNvSpPr>
            <a:spLocks noChangeShapeType="1"/>
          </p:cNvSpPr>
          <p:nvPr/>
        </p:nvSpPr>
        <p:spPr bwMode="auto">
          <a:xfrm>
            <a:off x="4227013" y="3346281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9466" name="Rectangle 48"/>
          <p:cNvSpPr>
            <a:spLocks noChangeArrowheads="1"/>
          </p:cNvSpPr>
          <p:nvPr/>
        </p:nvSpPr>
        <p:spPr bwMode="auto">
          <a:xfrm>
            <a:off x="5866503" y="2858720"/>
            <a:ext cx="1626887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Two’s Complement</a:t>
            </a:r>
          </a:p>
        </p:txBody>
      </p:sp>
      <p:sp>
        <p:nvSpPr>
          <p:cNvPr id="19467" name="Rectangle 49"/>
          <p:cNvSpPr>
            <a:spLocks noChangeArrowheads="1"/>
          </p:cNvSpPr>
          <p:nvPr/>
        </p:nvSpPr>
        <p:spPr bwMode="auto">
          <a:xfrm>
            <a:off x="2056029" y="2916465"/>
            <a:ext cx="869628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Unsigned</a:t>
            </a:r>
          </a:p>
        </p:txBody>
      </p:sp>
      <p:sp>
        <p:nvSpPr>
          <p:cNvPr id="19468" name="Rectangle 50"/>
          <p:cNvSpPr>
            <a:spLocks noChangeArrowheads="1"/>
          </p:cNvSpPr>
          <p:nvPr/>
        </p:nvSpPr>
        <p:spPr bwMode="auto">
          <a:xfrm>
            <a:off x="3333533" y="3786813"/>
            <a:ext cx="2182103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Maintain Same Bit Pattern</a:t>
            </a:r>
          </a:p>
        </p:txBody>
      </p:sp>
      <p:sp>
        <p:nvSpPr>
          <p:cNvPr id="19469" name="Rectangle 51"/>
          <p:cNvSpPr>
            <a:spLocks noChangeArrowheads="1"/>
          </p:cNvSpPr>
          <p:nvPr/>
        </p:nvSpPr>
        <p:spPr bwMode="auto">
          <a:xfrm>
            <a:off x="2663722" y="3145065"/>
            <a:ext cx="31819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 err="1">
                <a:latin typeface="Times" pitchFamily="18" charset="0"/>
              </a:rPr>
              <a:t>ux</a:t>
            </a:r>
            <a:endParaRPr lang="en-US" sz="1500" i="1" dirty="0">
              <a:latin typeface="Times" pitchFamily="18" charset="0"/>
            </a:endParaRPr>
          </a:p>
        </p:txBody>
      </p:sp>
      <p:sp>
        <p:nvSpPr>
          <p:cNvPr id="19470" name="Rectangle 52"/>
          <p:cNvSpPr>
            <a:spLocks noChangeArrowheads="1"/>
          </p:cNvSpPr>
          <p:nvPr/>
        </p:nvSpPr>
        <p:spPr bwMode="auto">
          <a:xfrm>
            <a:off x="5864122" y="3145065"/>
            <a:ext cx="22201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>
                <a:latin typeface="Times" pitchFamily="18" charset="0"/>
              </a:rPr>
              <a:t>x</a:t>
            </a:r>
            <a:endParaRPr lang="en-US" sz="1500" i="1">
              <a:latin typeface="Symbol" pitchFamily="18" charset="2"/>
            </a:endParaRPr>
          </a:p>
        </p:txBody>
      </p:sp>
      <p:sp>
        <p:nvSpPr>
          <p:cNvPr id="19471" name="Rectangle 53"/>
          <p:cNvSpPr>
            <a:spLocks noChangeArrowheads="1"/>
          </p:cNvSpPr>
          <p:nvPr/>
        </p:nvSpPr>
        <p:spPr bwMode="auto">
          <a:xfrm>
            <a:off x="4253532" y="3300930"/>
            <a:ext cx="25407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>
                <a:latin typeface="Times" pitchFamily="18" charset="0"/>
              </a:rPr>
              <a:t>X</a:t>
            </a:r>
          </a:p>
        </p:txBody>
      </p:sp>
      <p:sp>
        <p:nvSpPr>
          <p:cNvPr id="1947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945047" y="4145003"/>
            <a:ext cx="6492641" cy="661988"/>
          </a:xfrm>
        </p:spPr>
        <p:txBody>
          <a:bodyPr>
            <a:normAutofit fontScale="92500"/>
          </a:bodyPr>
          <a:lstStyle/>
          <a:p>
            <a:r>
              <a:rPr lang="en-US" dirty="0"/>
              <a:t>Mappings between unsigned and two’s complement numbers: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Keep bit representations and reinterpret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7" y="1200150"/>
            <a:ext cx="3097213" cy="680186"/>
          </a:xfrm>
          <a:noFill/>
        </p:spPr>
        <p:txBody>
          <a:bodyPr vert="horz" wrap="square" lIns="47625" tIns="19050" rIns="47625" bIns="19050" rtlCol="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36143"/>
              </p:ext>
            </p:extLst>
          </p:nvPr>
        </p:nvGraphicFramePr>
        <p:xfrm>
          <a:off x="5314950" y="351615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04517"/>
              </p:ext>
            </p:extLst>
          </p:nvPr>
        </p:nvGraphicFramePr>
        <p:xfrm>
          <a:off x="7772400" y="361950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53731"/>
              </p:ext>
            </p:extLst>
          </p:nvPr>
        </p:nvGraphicFramePr>
        <p:xfrm>
          <a:off x="3829050" y="351615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" name="Group 124"/>
          <p:cNvGrpSpPr>
            <a:grpSpLocks/>
          </p:cNvGrpSpPr>
          <p:nvPr/>
        </p:nvGrpSpPr>
        <p:grpSpPr bwMode="auto">
          <a:xfrm>
            <a:off x="6400800" y="2256615"/>
            <a:ext cx="1181100" cy="209550"/>
            <a:chOff x="3264" y="2608"/>
            <a:chExt cx="992" cy="176"/>
          </a:xfrm>
        </p:grpSpPr>
        <p:sp>
          <p:nvSpPr>
            <p:cNvPr id="20602" name="Rectangle 117"/>
            <p:cNvSpPr>
              <a:spLocks noChangeArrowheads="1"/>
            </p:cNvSpPr>
            <p:nvPr/>
          </p:nvSpPr>
          <p:spPr bwMode="auto">
            <a:xfrm>
              <a:off x="3552" y="260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7865" tIns="33338" rIns="67865" bIns="33338" anchor="ctr"/>
            <a:lstStyle/>
            <a:p>
              <a:pPr algn="ctr">
                <a:lnSpc>
                  <a:spcPct val="100000"/>
                </a:lnSpc>
              </a:pPr>
              <a:r>
                <a:rPr lang="en-US" sz="1500" dirty="0">
                  <a:latin typeface="Calibri" pitchFamily="34" charset="0"/>
                </a:rPr>
                <a:t>U2T</a:t>
              </a:r>
            </a:p>
          </p:txBody>
        </p:sp>
        <p:sp>
          <p:nvSpPr>
            <p:cNvPr id="20603" name="Line 118"/>
            <p:cNvSpPr>
              <a:spLocks noChangeShapeType="1"/>
            </p:cNvSpPr>
            <p:nvPr/>
          </p:nvSpPr>
          <p:spPr bwMode="auto">
            <a:xfrm flipH="1" flipV="1">
              <a:off x="3264" y="270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0604" name="Line 119"/>
            <p:cNvSpPr>
              <a:spLocks noChangeShapeType="1"/>
            </p:cNvSpPr>
            <p:nvPr/>
          </p:nvSpPr>
          <p:spPr bwMode="auto">
            <a:xfrm flipH="1">
              <a:off x="3936" y="269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 sz="1500"/>
            </a:p>
          </p:txBody>
        </p:sp>
      </p:grpSp>
      <p:grpSp>
        <p:nvGrpSpPr>
          <p:cNvPr id="3" name="Group 123"/>
          <p:cNvGrpSpPr>
            <a:grpSpLocks/>
          </p:cNvGrpSpPr>
          <p:nvPr/>
        </p:nvGrpSpPr>
        <p:grpSpPr bwMode="auto">
          <a:xfrm>
            <a:off x="6400800" y="1932765"/>
            <a:ext cx="1181100" cy="209550"/>
            <a:chOff x="3264" y="2128"/>
            <a:chExt cx="992" cy="176"/>
          </a:xfrm>
        </p:grpSpPr>
        <p:sp>
          <p:nvSpPr>
            <p:cNvPr id="20599" name="Rectangle 120"/>
            <p:cNvSpPr>
              <a:spLocks noChangeArrowheads="1"/>
            </p:cNvSpPr>
            <p:nvPr/>
          </p:nvSpPr>
          <p:spPr bwMode="auto">
            <a:xfrm>
              <a:off x="3552" y="2128"/>
              <a:ext cx="368" cy="1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7865" tIns="33338" rIns="67865" bIns="33338" anchor="ctr"/>
            <a:lstStyle/>
            <a:p>
              <a:pPr algn="ctr">
                <a:lnSpc>
                  <a:spcPct val="100000"/>
                </a:lnSpc>
              </a:pPr>
              <a:r>
                <a:rPr lang="en-US" sz="1500" dirty="0">
                  <a:latin typeface="Calibri" pitchFamily="34" charset="0"/>
                </a:rPr>
                <a:t>T2U</a:t>
              </a:r>
            </a:p>
          </p:txBody>
        </p:sp>
        <p:sp>
          <p:nvSpPr>
            <p:cNvPr id="20600" name="Line 121"/>
            <p:cNvSpPr>
              <a:spLocks noChangeShapeType="1"/>
            </p:cNvSpPr>
            <p:nvPr/>
          </p:nvSpPr>
          <p:spPr bwMode="auto">
            <a:xfrm flipH="1" flipV="1">
              <a:off x="3264" y="222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0601" name="Line 122"/>
            <p:cNvSpPr>
              <a:spLocks noChangeShapeType="1"/>
            </p:cNvSpPr>
            <p:nvPr/>
          </p:nvSpPr>
          <p:spPr bwMode="auto">
            <a:xfrm flipH="1">
              <a:off x="3936" y="2216"/>
              <a:ext cx="3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 sz="15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789" y="1596232"/>
            <a:ext cx="2487811" cy="678712"/>
          </a:xfrm>
          <a:noFill/>
        </p:spPr>
        <p:txBody>
          <a:bodyPr vert="horz" wrap="square" lIns="47625" tIns="19050" rIns="47625" bIns="19050" rtlCol="0" anchor="t">
            <a:spAutoFit/>
          </a:bodyPr>
          <a:lstStyle/>
          <a:p>
            <a:pPr eaLnBrk="1" hangingPunct="1"/>
            <a:r>
              <a:rPr lang="en-US" dirty="0"/>
              <a:t>Mapping Signed </a:t>
            </a:r>
            <a:r>
              <a:rPr lang="en-US" dirty="0">
                <a:sym typeface="Symbol" pitchFamily="18" charset="2"/>
              </a:rPr>
              <a:t></a:t>
            </a:r>
            <a:r>
              <a:rPr lang="en-US" dirty="0"/>
              <a:t> Unsigned</a:t>
            </a:r>
          </a:p>
        </p:txBody>
      </p:sp>
      <p:graphicFrame>
        <p:nvGraphicFramePr>
          <p:cNvPr id="2037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48825"/>
              </p:ext>
            </p:extLst>
          </p:nvPr>
        </p:nvGraphicFramePr>
        <p:xfrm>
          <a:off x="5543550" y="438150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17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36677"/>
              </p:ext>
            </p:extLst>
          </p:nvPr>
        </p:nvGraphicFramePr>
        <p:xfrm>
          <a:off x="8001000" y="438150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0385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56314"/>
              </p:ext>
            </p:extLst>
          </p:nvPr>
        </p:nvGraphicFramePr>
        <p:xfrm>
          <a:off x="4057650" y="438150"/>
          <a:ext cx="857250" cy="4198192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34290" marR="3429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4" name="Group 126"/>
          <p:cNvGrpSpPr>
            <a:grpSpLocks/>
          </p:cNvGrpSpPr>
          <p:nvPr/>
        </p:nvGrpSpPr>
        <p:grpSpPr bwMode="auto">
          <a:xfrm>
            <a:off x="6686550" y="1409701"/>
            <a:ext cx="1085850" cy="461963"/>
            <a:chOff x="3312" y="1226"/>
            <a:chExt cx="912" cy="388"/>
          </a:xfrm>
        </p:grpSpPr>
        <p:sp>
          <p:nvSpPr>
            <p:cNvPr id="15" name="Line 121"/>
            <p:cNvSpPr>
              <a:spLocks noChangeShapeType="1"/>
            </p:cNvSpPr>
            <p:nvPr/>
          </p:nvSpPr>
          <p:spPr bwMode="auto">
            <a:xfrm flipH="1" flipV="1">
              <a:off x="3312" y="1536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16" name="Text Box 124"/>
            <p:cNvSpPr txBox="1">
              <a:spLocks noChangeArrowheads="1"/>
            </p:cNvSpPr>
            <p:nvPr/>
          </p:nvSpPr>
          <p:spPr bwMode="auto">
            <a:xfrm>
              <a:off x="3696" y="1226"/>
              <a:ext cx="187" cy="3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34290" rIns="3429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=</a:t>
              </a:r>
            </a:p>
          </p:txBody>
        </p:sp>
      </p:grpSp>
      <p:grpSp>
        <p:nvGrpSpPr>
          <p:cNvPr id="17" name="Group 127"/>
          <p:cNvGrpSpPr>
            <a:grpSpLocks/>
          </p:cNvGrpSpPr>
          <p:nvPr/>
        </p:nvGrpSpPr>
        <p:grpSpPr bwMode="auto">
          <a:xfrm>
            <a:off x="6686550" y="3238497"/>
            <a:ext cx="1085850" cy="369093"/>
            <a:chOff x="3312" y="2762"/>
            <a:chExt cx="912" cy="310"/>
          </a:xfrm>
        </p:grpSpPr>
        <p:sp>
          <p:nvSpPr>
            <p:cNvPr id="18" name="Line 123"/>
            <p:cNvSpPr>
              <a:spLocks noChangeShapeType="1"/>
            </p:cNvSpPr>
            <p:nvPr/>
          </p:nvSpPr>
          <p:spPr bwMode="auto">
            <a:xfrm flipH="1" flipV="1">
              <a:off x="3312" y="3072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19" name="Text Box 125"/>
            <p:cNvSpPr txBox="1">
              <a:spLocks noChangeArrowheads="1"/>
            </p:cNvSpPr>
            <p:nvPr/>
          </p:nvSpPr>
          <p:spPr bwMode="auto">
            <a:xfrm>
              <a:off x="3504" y="2762"/>
              <a:ext cx="329" cy="291"/>
            </a:xfrm>
            <a:prstGeom prst="rect">
              <a:avLst/>
            </a:prstGeom>
            <a:noFill/>
            <a:ln w="57150">
              <a:noFill/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r>
                <a:rPr lang="en-US" sz="1500" dirty="0">
                  <a:latin typeface="Calibri" pitchFamily="34" charset="0"/>
                </a:rPr>
                <a:t>+/- 16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738437" y="3086100"/>
            <a:ext cx="2057400" cy="171450"/>
            <a:chOff x="2832" y="2208"/>
            <a:chExt cx="1728" cy="144"/>
          </a:xfrm>
        </p:grpSpPr>
        <p:sp>
          <p:nvSpPr>
            <p:cNvPr id="5142" name="Rectangle 17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3" name="Rectangle 18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4" name="Rectangle 19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5" name="Rectangle 20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6" name="Rectangle 21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7" name="Rectangle 22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8" name="Rectangle 23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• • •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738437" y="3429000"/>
            <a:ext cx="2057400" cy="171450"/>
            <a:chOff x="2832" y="2208"/>
            <a:chExt cx="1728" cy="144"/>
          </a:xfrm>
        </p:grpSpPr>
        <p:sp>
          <p:nvSpPr>
            <p:cNvPr id="5135" name="Rectangle 25"/>
            <p:cNvSpPr>
              <a:spLocks noChangeArrowheads="1"/>
            </p:cNvSpPr>
            <p:nvPr/>
          </p:nvSpPr>
          <p:spPr bwMode="auto">
            <a:xfrm>
              <a:off x="2832" y="2208"/>
              <a:ext cx="144" cy="144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 dirty="0"/>
                <a:t>-</a:t>
              </a:r>
            </a:p>
          </p:txBody>
        </p:sp>
        <p:sp>
          <p:nvSpPr>
            <p:cNvPr id="5136" name="Rectangle 26"/>
            <p:cNvSpPr>
              <a:spLocks noChangeArrowheads="1"/>
            </p:cNvSpPr>
            <p:nvPr/>
          </p:nvSpPr>
          <p:spPr bwMode="auto">
            <a:xfrm>
              <a:off x="297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37" name="Rectangle 27"/>
            <p:cNvSpPr>
              <a:spLocks noChangeArrowheads="1"/>
            </p:cNvSpPr>
            <p:nvPr/>
          </p:nvSpPr>
          <p:spPr bwMode="auto">
            <a:xfrm>
              <a:off x="3120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38" name="Rectangle 28"/>
            <p:cNvSpPr>
              <a:spLocks noChangeArrowheads="1"/>
            </p:cNvSpPr>
            <p:nvPr/>
          </p:nvSpPr>
          <p:spPr bwMode="auto">
            <a:xfrm>
              <a:off x="4128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39" name="Rectangle 29"/>
            <p:cNvSpPr>
              <a:spLocks noChangeArrowheads="1"/>
            </p:cNvSpPr>
            <p:nvPr/>
          </p:nvSpPr>
          <p:spPr bwMode="auto">
            <a:xfrm>
              <a:off x="4272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0" name="Rectangle 30"/>
            <p:cNvSpPr>
              <a:spLocks noChangeArrowheads="1"/>
            </p:cNvSpPr>
            <p:nvPr/>
          </p:nvSpPr>
          <p:spPr bwMode="auto">
            <a:xfrm>
              <a:off x="4416" y="2208"/>
              <a:ext cx="14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+</a:t>
              </a:r>
            </a:p>
          </p:txBody>
        </p:sp>
        <p:sp>
          <p:nvSpPr>
            <p:cNvPr id="5141" name="Rectangle 31"/>
            <p:cNvSpPr>
              <a:spLocks noChangeArrowheads="1"/>
            </p:cNvSpPr>
            <p:nvPr/>
          </p:nvSpPr>
          <p:spPr bwMode="auto">
            <a:xfrm>
              <a:off x="3264" y="2208"/>
              <a:ext cx="864" cy="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500"/>
                <a:t>• • •</a:t>
              </a:r>
            </a:p>
          </p:txBody>
        </p:sp>
      </p:grpSp>
      <p:sp>
        <p:nvSpPr>
          <p:cNvPr id="5126" name="Rectangle 32"/>
          <p:cNvSpPr>
            <a:spLocks noChangeArrowheads="1"/>
          </p:cNvSpPr>
          <p:nvPr/>
        </p:nvSpPr>
        <p:spPr bwMode="auto">
          <a:xfrm>
            <a:off x="2338387" y="2971800"/>
            <a:ext cx="365806" cy="3231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>
                <a:latin typeface="Times" pitchFamily="18" charset="0"/>
              </a:rPr>
              <a:t>ux</a:t>
            </a:r>
          </a:p>
        </p:txBody>
      </p:sp>
      <p:sp>
        <p:nvSpPr>
          <p:cNvPr id="5127" name="Rectangle 33"/>
          <p:cNvSpPr>
            <a:spLocks noChangeArrowheads="1"/>
          </p:cNvSpPr>
          <p:nvPr/>
        </p:nvSpPr>
        <p:spPr bwMode="auto">
          <a:xfrm>
            <a:off x="2338387" y="3314700"/>
            <a:ext cx="269626" cy="3231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>
                <a:latin typeface="Times" pitchFamily="18" charset="0"/>
              </a:rPr>
              <a:t>x</a:t>
            </a:r>
          </a:p>
        </p:txBody>
      </p:sp>
      <p:sp>
        <p:nvSpPr>
          <p:cNvPr id="5128" name="Rectangle 36"/>
          <p:cNvSpPr>
            <a:spLocks noChangeArrowheads="1"/>
          </p:cNvSpPr>
          <p:nvPr/>
        </p:nvSpPr>
        <p:spPr bwMode="auto">
          <a:xfrm>
            <a:off x="2624137" y="2800350"/>
            <a:ext cx="473206" cy="3000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i="1">
                <a:latin typeface="Times" pitchFamily="18" charset="0"/>
              </a:rPr>
              <a:t>w</a:t>
            </a:r>
            <a:r>
              <a:rPr lang="en-US" sz="1350">
                <a:latin typeface="Times" pitchFamily="18" charset="0"/>
              </a:rPr>
              <a:t>–1</a:t>
            </a:r>
            <a:endParaRPr lang="en-US" sz="1350" i="1">
              <a:latin typeface="Times" pitchFamily="18" charset="0"/>
            </a:endParaRPr>
          </a:p>
        </p:txBody>
      </p:sp>
      <p:sp>
        <p:nvSpPr>
          <p:cNvPr id="5129" name="Rectangle 37"/>
          <p:cNvSpPr>
            <a:spLocks noChangeArrowheads="1"/>
          </p:cNvSpPr>
          <p:nvPr/>
        </p:nvSpPr>
        <p:spPr bwMode="auto">
          <a:xfrm>
            <a:off x="4624387" y="2800350"/>
            <a:ext cx="271228" cy="3000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>
                <a:latin typeface="Times" pitchFamily="18" charset="0"/>
              </a:rPr>
              <a:t>0</a:t>
            </a:r>
          </a:p>
        </p:txBody>
      </p:sp>
      <p:sp>
        <p:nvSpPr>
          <p:cNvPr id="189482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 between Signed &amp; Unsigned</a:t>
            </a:r>
          </a:p>
        </p:txBody>
      </p:sp>
      <p:sp>
        <p:nvSpPr>
          <p:cNvPr id="5132" name="Line 43"/>
          <p:cNvSpPr>
            <a:spLocks noChangeShapeType="1"/>
          </p:cNvSpPr>
          <p:nvPr/>
        </p:nvSpPr>
        <p:spPr bwMode="auto">
          <a:xfrm flipV="1">
            <a:off x="2795587" y="3714750"/>
            <a:ext cx="0" cy="40005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med"/>
          </a:ln>
        </p:spPr>
        <p:txBody>
          <a:bodyPr wrap="none" lIns="34290" rIns="34290" anchor="ctr">
            <a:spAutoFit/>
          </a:bodyPr>
          <a:lstStyle/>
          <a:p>
            <a:endParaRPr lang="en-US" sz="1500"/>
          </a:p>
        </p:txBody>
      </p:sp>
      <p:sp>
        <p:nvSpPr>
          <p:cNvPr id="5133" name="Text Box 44"/>
          <p:cNvSpPr txBox="1">
            <a:spLocks noChangeArrowheads="1"/>
          </p:cNvSpPr>
          <p:nvPr/>
        </p:nvSpPr>
        <p:spPr bwMode="auto">
          <a:xfrm>
            <a:off x="1743116" y="4009449"/>
            <a:ext cx="2567928" cy="78483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</p:spPr>
        <p:txBody>
          <a:bodyPr wrap="square" lIns="34290" rIns="34290"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Large negative weight</a:t>
            </a:r>
          </a:p>
          <a:p>
            <a:pPr algn="ctr"/>
            <a:r>
              <a:rPr lang="en-US" sz="1500" i="1" dirty="0">
                <a:latin typeface="Calibri" pitchFamily="34" charset="0"/>
                <a:sym typeface="Symbol" pitchFamily="18" charset="2"/>
              </a:rPr>
              <a:t>becomes</a:t>
            </a:r>
          </a:p>
          <a:p>
            <a:pPr algn="ctr"/>
            <a:r>
              <a:rPr lang="en-US" sz="1500" dirty="0">
                <a:latin typeface="Calibri" pitchFamily="34" charset="0"/>
              </a:rPr>
              <a:t>Large positive weight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4114800" y="1657350"/>
            <a:ext cx="1752600" cy="781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Ctr="1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T2U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343400" y="1943100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T2B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5200650" y="1943100"/>
            <a:ext cx="438150" cy="209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7865" tIns="33338" rIns="67865" bIns="33338" anchor="ctr"/>
          <a:lstStyle/>
          <a:p>
            <a:pPr algn="ctr"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B2U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3600450" y="2047875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657850" y="2047875"/>
            <a:ext cx="723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4800600" y="2047875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500">
              <a:latin typeface="Calibri" pitchFamily="34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1704975" y="1532335"/>
            <a:ext cx="1626887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latin typeface="Calibri" pitchFamily="34" charset="0"/>
              </a:rPr>
              <a:t>Two’s Complement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6448424" y="1485304"/>
            <a:ext cx="869628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Unsigned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915966" y="2488406"/>
            <a:ext cx="2182103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latin typeface="Calibri" pitchFamily="34" charset="0"/>
              </a:rPr>
              <a:t>Maintain Same Bit Pattern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3237310" y="1875001"/>
            <a:ext cx="22201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>
                <a:latin typeface="Times" pitchFamily="18" charset="0"/>
              </a:rPr>
              <a:t>x</a:t>
            </a:r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6437710" y="1875001"/>
            <a:ext cx="31819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>
                <a:latin typeface="Times" pitchFamily="18" charset="0"/>
              </a:rPr>
              <a:t>ux</a:t>
            </a: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4837510" y="2004889"/>
            <a:ext cx="254075" cy="29816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i="1" dirty="0">
                <a:latin typeface="Times" pitchFamily="18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/>
              <a:t>Signed vs. Unsigned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6526C-CE88-A04C-90E8-6F7D825DB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/>
              <a:t>Constants</a:t>
            </a:r>
          </a:p>
          <a:p>
            <a:pPr lvl="1" eaLnBrk="1" hangingPunct="1">
              <a:defRPr/>
            </a:pPr>
            <a:r>
              <a:rPr lang="en-US" dirty="0"/>
              <a:t>By default are considered to be signed integers</a:t>
            </a:r>
          </a:p>
          <a:p>
            <a:pPr lvl="1" eaLnBrk="1" hangingPunct="1">
              <a:defRPr/>
            </a:pPr>
            <a:r>
              <a:rPr lang="en-US" dirty="0"/>
              <a:t>Unsigned if have “U” as suffix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b="1" dirty="0">
                <a:latin typeface="Courier New" pitchFamily="49" charset="0"/>
              </a:rPr>
              <a:t>0U, 4294967259U</a:t>
            </a:r>
          </a:p>
          <a:p>
            <a:pPr eaLnBrk="1" hangingPunct="1">
              <a:defRPr/>
            </a:pPr>
            <a:r>
              <a:rPr lang="en-US" dirty="0"/>
              <a:t>Casting</a:t>
            </a:r>
          </a:p>
          <a:p>
            <a:pPr lvl="1" eaLnBrk="1" hangingPunct="1">
              <a:defRPr/>
            </a:pPr>
            <a:r>
              <a:rPr lang="en-US" dirty="0"/>
              <a:t>Explicit casting between signed &amp; unsigned same as U2T and T2U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>
                <a:latin typeface="Courier New" pitchFamily="49" charset="0"/>
              </a:rPr>
              <a:t>int </a:t>
            </a:r>
            <a:r>
              <a:rPr lang="en-US" sz="1350" b="1" dirty="0" err="1">
                <a:latin typeface="Courier New" pitchFamily="49" charset="0"/>
              </a:rPr>
              <a:t>tx</a:t>
            </a:r>
            <a:r>
              <a:rPr lang="en-US" sz="1350" b="1" dirty="0">
                <a:latin typeface="Courier New" pitchFamily="49" charset="0"/>
              </a:rPr>
              <a:t>, ty;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>
                <a:latin typeface="Courier New" pitchFamily="49" charset="0"/>
              </a:rPr>
              <a:t>unsigned </a:t>
            </a:r>
            <a:r>
              <a:rPr lang="en-US" sz="1350" b="1" dirty="0" err="1">
                <a:latin typeface="Courier New" pitchFamily="49" charset="0"/>
              </a:rPr>
              <a:t>ux</a:t>
            </a:r>
            <a:r>
              <a:rPr lang="en-US" sz="1350" b="1" dirty="0">
                <a:latin typeface="Courier New" pitchFamily="49" charset="0"/>
              </a:rPr>
              <a:t>, </a:t>
            </a:r>
            <a:r>
              <a:rPr lang="en-US" sz="1350" b="1" dirty="0" err="1">
                <a:latin typeface="Courier New" pitchFamily="49" charset="0"/>
              </a:rPr>
              <a:t>uy</a:t>
            </a:r>
            <a:r>
              <a:rPr lang="en-US" sz="135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 err="1">
                <a:latin typeface="Courier New" pitchFamily="49" charset="0"/>
              </a:rPr>
              <a:t>tx</a:t>
            </a:r>
            <a:r>
              <a:rPr lang="en-US" sz="1350" b="1" dirty="0">
                <a:latin typeface="Courier New" pitchFamily="49" charset="0"/>
              </a:rPr>
              <a:t> = (int) </a:t>
            </a:r>
            <a:r>
              <a:rPr lang="en-US" sz="1350" b="1" dirty="0" err="1">
                <a:latin typeface="Courier New" pitchFamily="49" charset="0"/>
              </a:rPr>
              <a:t>ux</a:t>
            </a:r>
            <a:r>
              <a:rPr lang="en-US" sz="135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 err="1">
                <a:latin typeface="Courier New" pitchFamily="49" charset="0"/>
              </a:rPr>
              <a:t>uy</a:t>
            </a:r>
            <a:r>
              <a:rPr lang="en-US" sz="1350" b="1" dirty="0">
                <a:latin typeface="Courier New" pitchFamily="49" charset="0"/>
              </a:rPr>
              <a:t> = (unsigned) ty;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r>
              <a:rPr lang="en-US" dirty="0"/>
              <a:t>Implicit casting also occurs via assignments and procedure calls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 err="1">
                <a:latin typeface="Courier New" pitchFamily="49" charset="0"/>
              </a:rPr>
              <a:t>tx</a:t>
            </a:r>
            <a:r>
              <a:rPr lang="en-US" sz="1350" b="1" dirty="0">
                <a:latin typeface="Courier New" pitchFamily="49" charset="0"/>
              </a:rPr>
              <a:t> = </a:t>
            </a:r>
            <a:r>
              <a:rPr lang="en-US" sz="1350" b="1" dirty="0" err="1">
                <a:latin typeface="Courier New" pitchFamily="49" charset="0"/>
              </a:rPr>
              <a:t>ux</a:t>
            </a:r>
            <a:r>
              <a:rPr lang="en-US" sz="1350" b="1" dirty="0">
                <a:latin typeface="Courier New" pitchFamily="49" charset="0"/>
              </a:rPr>
              <a:t>;                   int fun(unsigned u);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 err="1">
                <a:latin typeface="Courier New" pitchFamily="49" charset="0"/>
              </a:rPr>
              <a:t>uy</a:t>
            </a:r>
            <a:r>
              <a:rPr lang="en-US" sz="1350" b="1" dirty="0">
                <a:latin typeface="Courier New" pitchFamily="49" charset="0"/>
              </a:rPr>
              <a:t> = ty;                   </a:t>
            </a:r>
            <a:r>
              <a:rPr lang="en-US" sz="1350" b="1" dirty="0" err="1">
                <a:latin typeface="Courier New" pitchFamily="49" charset="0"/>
              </a:rPr>
              <a:t>uy</a:t>
            </a:r>
            <a:r>
              <a:rPr lang="en-US" sz="1350" b="1" dirty="0">
                <a:latin typeface="Courier New" pitchFamily="49" charset="0"/>
              </a:rPr>
              <a:t> = fun(</a:t>
            </a:r>
            <a:r>
              <a:rPr lang="en-US" sz="1350" b="1" dirty="0" err="1">
                <a:latin typeface="Courier New" pitchFamily="49" charset="0"/>
              </a:rPr>
              <a:t>tx</a:t>
            </a:r>
            <a:r>
              <a:rPr lang="en-US" sz="1350" b="1" dirty="0">
                <a:latin typeface="Courier New" pitchFamily="49" charset="0"/>
              </a:rPr>
              <a:t>);</a:t>
            </a:r>
          </a:p>
          <a:p>
            <a:pPr eaLnBrk="1" hangingPunct="1">
              <a:defRPr/>
            </a:pPr>
            <a:endParaRPr lang="en-US" sz="1350" dirty="0">
              <a:latin typeface="Courier New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>
            <a:normAutofit/>
          </a:bodyPr>
          <a:lstStyle/>
          <a:p>
            <a:r>
              <a:rPr lang="en-US" dirty="0"/>
              <a:t>Unsigned vs. Signed: Easy to Make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B152-098F-784A-BA1D-F669F33C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>
                <a:latin typeface="Courier New" pitchFamily="49" charset="0"/>
              </a:rPr>
              <a:t>unsigned </a:t>
            </a:r>
            <a:r>
              <a:rPr lang="en-US" sz="1350" b="1" dirty="0" err="1">
                <a:latin typeface="Courier New" pitchFamily="49" charset="0"/>
              </a:rPr>
              <a:t>i</a:t>
            </a:r>
            <a:r>
              <a:rPr lang="en-US" sz="1350" b="1" dirty="0">
                <a:latin typeface="Courier New" pitchFamily="49" charset="0"/>
              </a:rPr>
              <a:t>;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>
                <a:latin typeface="Courier New" pitchFamily="49" charset="0"/>
              </a:rPr>
              <a:t>for (</a:t>
            </a:r>
            <a:r>
              <a:rPr lang="en-US" sz="1350" b="1" dirty="0" err="1">
                <a:latin typeface="Courier New" pitchFamily="49" charset="0"/>
              </a:rPr>
              <a:t>i</a:t>
            </a:r>
            <a:r>
              <a:rPr lang="en-US" sz="1350" b="1" dirty="0">
                <a:latin typeface="Courier New" pitchFamily="49" charset="0"/>
              </a:rPr>
              <a:t> = cnt-2; </a:t>
            </a:r>
            <a:r>
              <a:rPr lang="en-US" sz="1350" b="1" dirty="0" err="1">
                <a:latin typeface="Courier New" pitchFamily="49" charset="0"/>
              </a:rPr>
              <a:t>i</a:t>
            </a:r>
            <a:r>
              <a:rPr lang="en-US" sz="1350" b="1" dirty="0">
                <a:latin typeface="Courier New" pitchFamily="49" charset="0"/>
              </a:rPr>
              <a:t> &gt;= 0; </a:t>
            </a:r>
            <a:r>
              <a:rPr lang="en-US" sz="1350" b="1" dirty="0" err="1">
                <a:latin typeface="Courier New" pitchFamily="49" charset="0"/>
              </a:rPr>
              <a:t>i</a:t>
            </a:r>
            <a:r>
              <a:rPr lang="en-US" sz="1350" b="1" dirty="0">
                <a:latin typeface="Courier New" pitchFamily="49" charset="0"/>
              </a:rPr>
              <a:t>--)</a:t>
            </a:r>
          </a:p>
          <a:p>
            <a:pPr lvl="2" eaLnBrk="1" hangingPunct="1">
              <a:buFont typeface="Wingdings" pitchFamily="2" charset="2"/>
              <a:buNone/>
              <a:defRPr/>
            </a:pPr>
            <a:r>
              <a:rPr lang="en-US" sz="1350" b="1" dirty="0">
                <a:latin typeface="Courier New" pitchFamily="49" charset="0"/>
              </a:rPr>
              <a:t>  a[</a:t>
            </a:r>
            <a:r>
              <a:rPr lang="en-US" sz="1350" b="1" dirty="0" err="1">
                <a:latin typeface="Courier New" pitchFamily="49" charset="0"/>
              </a:rPr>
              <a:t>i</a:t>
            </a:r>
            <a:r>
              <a:rPr lang="en-US" sz="1350" b="1" dirty="0">
                <a:latin typeface="Courier New" pitchFamily="49" charset="0"/>
              </a:rPr>
              <a:t>] += a[i+1];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935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/>
              <a:t>Sign Extension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1384300"/>
            <a:ext cx="7543800" cy="3017838"/>
          </a:xfrm>
        </p:spPr>
        <p:txBody>
          <a:bodyPr vert="horz" wrap="square" lIns="67865" tIns="33338" rIns="67865" bIns="3333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/>
              <a:t>Task:</a:t>
            </a:r>
          </a:p>
          <a:p>
            <a:pPr lvl="1" eaLnBrk="1" hangingPunct="1">
              <a:defRPr/>
            </a:pPr>
            <a:r>
              <a:rPr lang="en-US" dirty="0"/>
              <a:t>Given </a:t>
            </a:r>
            <a:r>
              <a:rPr lang="en-US" i="1" dirty="0"/>
              <a:t>w</a:t>
            </a:r>
            <a:r>
              <a:rPr lang="en-US" dirty="0"/>
              <a:t>-bit signed integer </a:t>
            </a:r>
            <a:r>
              <a:rPr lang="en-US" i="1" dirty="0"/>
              <a:t>x</a:t>
            </a:r>
            <a:endParaRPr lang="en-US" dirty="0"/>
          </a:p>
          <a:p>
            <a:pPr lvl="1" eaLnBrk="1" hangingPunct="1">
              <a:defRPr/>
            </a:pPr>
            <a:r>
              <a:rPr lang="en-US" dirty="0"/>
              <a:t>Convert it to </a:t>
            </a:r>
            <a:r>
              <a:rPr lang="en-US" i="1" dirty="0" err="1"/>
              <a:t>w</a:t>
            </a:r>
            <a:r>
              <a:rPr lang="en-US" dirty="0" err="1"/>
              <a:t>+</a:t>
            </a:r>
            <a:r>
              <a:rPr lang="en-US" i="1" dirty="0" err="1"/>
              <a:t>k</a:t>
            </a:r>
            <a:r>
              <a:rPr lang="en-US" dirty="0" err="1"/>
              <a:t>-bit</a:t>
            </a:r>
            <a:r>
              <a:rPr lang="en-US" dirty="0"/>
              <a:t> integer with same value</a:t>
            </a:r>
          </a:p>
          <a:p>
            <a:pPr eaLnBrk="1" hangingPunct="1">
              <a:defRPr/>
            </a:pPr>
            <a:r>
              <a:rPr lang="en-US" dirty="0"/>
              <a:t>Rule:</a:t>
            </a:r>
          </a:p>
          <a:p>
            <a:pPr lvl="1" eaLnBrk="1" hangingPunct="1">
              <a:defRPr/>
            </a:pPr>
            <a:r>
              <a:rPr lang="en-US" dirty="0"/>
              <a:t>Make </a:t>
            </a:r>
            <a:r>
              <a:rPr lang="en-US" i="1" dirty="0"/>
              <a:t>k</a:t>
            </a:r>
            <a:r>
              <a:rPr lang="en-US" dirty="0"/>
              <a:t> copies of sign bit:</a:t>
            </a:r>
          </a:p>
          <a:p>
            <a:pPr lvl="1" eaLnBrk="1" hangingPunct="1">
              <a:defRPr/>
            </a:pPr>
            <a:r>
              <a:rPr lang="en-US" b="0" i="1" dirty="0"/>
              <a:t>X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</a:t>
            </a:r>
            <a:r>
              <a:rPr lang="en-US" dirty="0"/>
              <a:t> = 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–1 </a:t>
            </a:r>
            <a:r>
              <a:rPr lang="en-US" dirty="0"/>
              <a:t>,…,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–1 </a:t>
            </a:r>
            <a:r>
              <a:rPr lang="en-US" dirty="0"/>
              <a:t>,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–1 </a:t>
            </a:r>
            <a:r>
              <a:rPr lang="en-US" dirty="0"/>
              <a:t>, </a:t>
            </a:r>
            <a:r>
              <a:rPr lang="en-US" b="0" i="1" dirty="0" err="1"/>
              <a:t>x</a:t>
            </a:r>
            <a:r>
              <a:rPr lang="en-US" b="0" i="1" baseline="-25000" dirty="0" err="1"/>
              <a:t>w</a:t>
            </a:r>
            <a:r>
              <a:rPr lang="en-US" b="0" baseline="-25000" dirty="0"/>
              <a:t>–2 </a:t>
            </a:r>
            <a:r>
              <a:rPr lang="en-US" dirty="0"/>
              <a:t>,…, </a:t>
            </a:r>
            <a:r>
              <a:rPr lang="en-US" b="0" i="1" dirty="0"/>
              <a:t>x</a:t>
            </a:r>
            <a:r>
              <a:rPr lang="en-US" b="0" baseline="-25000" dirty="0"/>
              <a:t>0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8676" name="Freeform 4"/>
          <p:cNvSpPr>
            <a:spLocks/>
          </p:cNvSpPr>
          <p:nvPr/>
        </p:nvSpPr>
        <p:spPr bwMode="auto">
          <a:xfrm>
            <a:off x="1742479" y="3131938"/>
            <a:ext cx="972741" cy="58341"/>
          </a:xfrm>
          <a:custGeom>
            <a:avLst/>
            <a:gdLst>
              <a:gd name="T0" fmla="*/ 0 w 817"/>
              <a:gd name="T1" fmla="*/ 0 h 49"/>
              <a:gd name="T2" fmla="*/ 0 w 817"/>
              <a:gd name="T3" fmla="*/ 48 h 49"/>
              <a:gd name="T4" fmla="*/ 816 w 817"/>
              <a:gd name="T5" fmla="*/ 48 h 49"/>
              <a:gd name="T6" fmla="*/ 816 w 817"/>
              <a:gd name="T7" fmla="*/ 0 h 49"/>
              <a:gd name="T8" fmla="*/ 0 60000 65536"/>
              <a:gd name="T9" fmla="*/ 0 60000 65536"/>
              <a:gd name="T10" fmla="*/ 0 60000 65536"/>
              <a:gd name="T11" fmla="*/ 0 60000 65536"/>
              <a:gd name="T12" fmla="*/ 0 w 817"/>
              <a:gd name="T13" fmla="*/ 0 h 49"/>
              <a:gd name="T14" fmla="*/ 817 w 81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7" h="49">
                <a:moveTo>
                  <a:pt x="0" y="0"/>
                </a:moveTo>
                <a:lnTo>
                  <a:pt x="0" y="48"/>
                </a:lnTo>
                <a:lnTo>
                  <a:pt x="816" y="48"/>
                </a:lnTo>
                <a:lnTo>
                  <a:pt x="816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513880" y="3303388"/>
            <a:ext cx="1126429" cy="25199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7865" tIns="33338" rIns="67865" bIns="33338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i="1" dirty="0">
                <a:latin typeface="Calibri" pitchFamily="34" charset="0"/>
              </a:rPr>
              <a:t>k</a:t>
            </a:r>
            <a:r>
              <a:rPr lang="en-US" sz="1200" dirty="0">
                <a:latin typeface="Calibri" pitchFamily="34" charset="0"/>
              </a:rPr>
              <a:t> copies of MSB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72049" y="2571750"/>
            <a:ext cx="3886200" cy="2169319"/>
            <a:chOff x="1392" y="2097"/>
            <a:chExt cx="3264" cy="1822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92" y="2352"/>
              <a:ext cx="3264" cy="1279"/>
              <a:chOff x="1392" y="2352"/>
              <a:chExt cx="3264" cy="1279"/>
            </a:xfrm>
          </p:grpSpPr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928" y="2400"/>
                <a:ext cx="1728" cy="144"/>
                <a:chOff x="2928" y="2400"/>
                <a:chExt cx="1728" cy="144"/>
              </a:xfrm>
            </p:grpSpPr>
            <p:sp>
              <p:nvSpPr>
                <p:cNvPr id="28714" name="Rectangle 9"/>
                <p:cNvSpPr>
                  <a:spLocks noChangeArrowheads="1"/>
                </p:cNvSpPr>
                <p:nvPr/>
              </p:nvSpPr>
              <p:spPr bwMode="auto">
                <a:xfrm>
                  <a:off x="2928" y="2400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15" name="Rectangle 10"/>
                <p:cNvSpPr>
                  <a:spLocks noChangeArrowheads="1"/>
                </p:cNvSpPr>
                <p:nvPr/>
              </p:nvSpPr>
              <p:spPr bwMode="auto">
                <a:xfrm>
                  <a:off x="307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16" name="Rectangle 11"/>
                <p:cNvSpPr>
                  <a:spLocks noChangeArrowheads="1"/>
                </p:cNvSpPr>
                <p:nvPr/>
              </p:nvSpPr>
              <p:spPr bwMode="auto">
                <a:xfrm>
                  <a:off x="3216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17" name="Rectangle 12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18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19" name="Rectangle 14"/>
                <p:cNvSpPr>
                  <a:spLocks noChangeArrowheads="1"/>
                </p:cNvSpPr>
                <p:nvPr/>
              </p:nvSpPr>
              <p:spPr bwMode="auto">
                <a:xfrm>
                  <a:off x="4512" y="2400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20" name="Rectangle 15"/>
                <p:cNvSpPr>
                  <a:spLocks noChangeArrowheads="1"/>
                </p:cNvSpPr>
                <p:nvPr/>
              </p:nvSpPr>
              <p:spPr bwMode="auto">
                <a:xfrm>
                  <a:off x="3360" y="2400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/>
                    <a:t>• • •</a:t>
                  </a:r>
                </a:p>
              </p:txBody>
            </p:sp>
          </p:grpSp>
          <p:sp>
            <p:nvSpPr>
              <p:cNvPr id="28687" name="Rectangle 16"/>
              <p:cNvSpPr>
                <a:spLocks noChangeArrowheads="1"/>
              </p:cNvSpPr>
              <p:nvPr/>
            </p:nvSpPr>
            <p:spPr bwMode="auto">
              <a:xfrm>
                <a:off x="2544" y="2352"/>
                <a:ext cx="294" cy="27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i="1">
                    <a:latin typeface="Times" pitchFamily="18" charset="0"/>
                  </a:rPr>
                  <a:t>X</a:t>
                </a:r>
                <a:r>
                  <a:rPr lang="en-US" sz="1500">
                    <a:latin typeface="Times" pitchFamily="18" charset="0"/>
                  </a:rPr>
                  <a:t> </a:t>
                </a:r>
                <a:endParaRPr lang="en-US" sz="1500">
                  <a:latin typeface="Symbol" pitchFamily="18" charset="2"/>
                </a:endParaRPr>
              </a:p>
            </p:txBody>
          </p:sp>
          <p:sp>
            <p:nvSpPr>
              <p:cNvPr id="28688" name="Rectangle 17"/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334" cy="27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500" i="1">
                    <a:latin typeface="Times" pitchFamily="18" charset="0"/>
                  </a:rPr>
                  <a:t>X</a:t>
                </a:r>
                <a:r>
                  <a:rPr lang="en-US" sz="1500">
                    <a:latin typeface="Times" pitchFamily="18" charset="0"/>
                  </a:rPr>
                  <a:t> </a:t>
                </a:r>
                <a:r>
                  <a:rPr lang="en-US" sz="1500">
                    <a:latin typeface="Symbol" pitchFamily="18" charset="2"/>
                  </a:rPr>
                  <a:t></a:t>
                </a:r>
              </a:p>
            </p:txBody>
          </p:sp>
          <p:sp>
            <p:nvSpPr>
              <p:cNvPr id="28689" name="Line 18"/>
              <p:cNvSpPr>
                <a:spLocks noChangeShapeType="1"/>
              </p:cNvSpPr>
              <p:nvPr/>
            </p:nvSpPr>
            <p:spPr bwMode="auto">
              <a:xfrm>
                <a:off x="302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0" name="Line 19"/>
              <p:cNvSpPr>
                <a:spLocks noChangeShapeType="1"/>
              </p:cNvSpPr>
              <p:nvPr/>
            </p:nvSpPr>
            <p:spPr bwMode="auto">
              <a:xfrm flipH="1">
                <a:off x="2880" y="2592"/>
                <a:ext cx="14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grpSp>
            <p:nvGrpSpPr>
              <p:cNvPr id="5" name="Group 20"/>
              <p:cNvGrpSpPr>
                <a:grpSpLocks/>
              </p:cNvGrpSpPr>
              <p:nvPr/>
            </p:nvGrpSpPr>
            <p:grpSpPr bwMode="auto">
              <a:xfrm>
                <a:off x="1824" y="3456"/>
                <a:ext cx="2832" cy="144"/>
                <a:chOff x="1824" y="3456"/>
                <a:chExt cx="2832" cy="144"/>
              </a:xfrm>
            </p:grpSpPr>
            <p:sp>
              <p:nvSpPr>
                <p:cNvPr id="287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112" y="3456"/>
                  <a:ext cx="528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/>
                    <a:t>• • •</a:t>
                  </a:r>
                </a:p>
              </p:txBody>
            </p:sp>
            <p:sp>
              <p:nvSpPr>
                <p:cNvPr id="287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78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03" name="Rectangle 23"/>
                <p:cNvSpPr>
                  <a:spLocks noChangeArrowheads="1"/>
                </p:cNvSpPr>
                <p:nvPr/>
              </p:nvSpPr>
              <p:spPr bwMode="auto">
                <a:xfrm>
                  <a:off x="2640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04" name="Rectangle 24"/>
                <p:cNvSpPr>
                  <a:spLocks noChangeArrowheads="1"/>
                </p:cNvSpPr>
                <p:nvPr/>
              </p:nvSpPr>
              <p:spPr bwMode="auto">
                <a:xfrm>
                  <a:off x="1968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sp>
              <p:nvSpPr>
                <p:cNvPr id="28705" name="Rectangle 25"/>
                <p:cNvSpPr>
                  <a:spLocks noChangeArrowheads="1"/>
                </p:cNvSpPr>
                <p:nvPr/>
              </p:nvSpPr>
              <p:spPr bwMode="auto">
                <a:xfrm>
                  <a:off x="1824" y="3456"/>
                  <a:ext cx="144" cy="14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500"/>
                </a:p>
              </p:txBody>
            </p:sp>
            <p:grpSp>
              <p:nvGrpSpPr>
                <p:cNvPr id="6" name="Group 26"/>
                <p:cNvGrpSpPr>
                  <a:grpSpLocks/>
                </p:cNvGrpSpPr>
                <p:nvPr/>
              </p:nvGrpSpPr>
              <p:grpSpPr bwMode="auto">
                <a:xfrm>
                  <a:off x="2928" y="3456"/>
                  <a:ext cx="1728" cy="144"/>
                  <a:chOff x="2928" y="3456"/>
                  <a:chExt cx="1728" cy="144"/>
                </a:xfrm>
              </p:grpSpPr>
              <p:sp>
                <p:nvSpPr>
                  <p:cNvPr id="2870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0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0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1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1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3456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sz="1500"/>
                  </a:p>
                </p:txBody>
              </p:sp>
              <p:sp>
                <p:nvSpPr>
                  <p:cNvPr id="2871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360" y="3456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sz="1500"/>
                      <a:t>• • •</a:t>
                    </a:r>
                  </a:p>
                </p:txBody>
              </p:sp>
            </p:grpSp>
          </p:grpSp>
          <p:sp>
            <p:nvSpPr>
              <p:cNvPr id="28692" name="Line 34"/>
              <p:cNvSpPr>
                <a:spLocks noChangeShapeType="1"/>
              </p:cNvSpPr>
              <p:nvPr/>
            </p:nvSpPr>
            <p:spPr bwMode="auto">
              <a:xfrm flipH="1">
                <a:off x="2736" y="2592"/>
                <a:ext cx="288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3" name="Line 35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4" name="Line 36"/>
              <p:cNvSpPr>
                <a:spLocks noChangeShapeType="1"/>
              </p:cNvSpPr>
              <p:nvPr/>
            </p:nvSpPr>
            <p:spPr bwMode="auto">
              <a:xfrm flipH="1">
                <a:off x="1920" y="2592"/>
                <a:ext cx="1104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5" name="Line 37"/>
              <p:cNvSpPr>
                <a:spLocks noChangeShapeType="1"/>
              </p:cNvSpPr>
              <p:nvPr/>
            </p:nvSpPr>
            <p:spPr bwMode="auto">
              <a:xfrm>
                <a:off x="316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6" name="Line 38"/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7" name="Line 39"/>
              <p:cNvSpPr>
                <a:spLocks noChangeShapeType="1"/>
              </p:cNvSpPr>
              <p:nvPr/>
            </p:nvSpPr>
            <p:spPr bwMode="auto">
              <a:xfrm>
                <a:off x="4320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8" name="Line 40"/>
              <p:cNvSpPr>
                <a:spLocks noChangeShapeType="1"/>
              </p:cNvSpPr>
              <p:nvPr/>
            </p:nvSpPr>
            <p:spPr bwMode="auto">
              <a:xfrm>
                <a:off x="4464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699" name="Line 41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0" cy="8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8700" name="Rectangle 42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334" cy="21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050"/>
                  <a:t>• • •</a:t>
                </a:r>
              </a:p>
            </p:txBody>
          </p:sp>
        </p:grpSp>
        <p:sp>
          <p:nvSpPr>
            <p:cNvPr id="28680" name="Line 43"/>
            <p:cNvSpPr>
              <a:spLocks noChangeShapeType="1"/>
            </p:cNvSpPr>
            <p:nvPr/>
          </p:nvSpPr>
          <p:spPr bwMode="auto">
            <a:xfrm>
              <a:off x="2928" y="2208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8681" name="Rectangle 44"/>
            <p:cNvSpPr>
              <a:spLocks noChangeArrowheads="1"/>
            </p:cNvSpPr>
            <p:nvPr/>
          </p:nvSpPr>
          <p:spPr bwMode="auto">
            <a:xfrm>
              <a:off x="3696" y="2097"/>
              <a:ext cx="271" cy="27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2" name="Line 45"/>
            <p:cNvSpPr>
              <a:spLocks noChangeShapeType="1"/>
            </p:cNvSpPr>
            <p:nvPr/>
          </p:nvSpPr>
          <p:spPr bwMode="auto">
            <a:xfrm>
              <a:off x="2928" y="3744"/>
              <a:ext cx="17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8683" name="Rectangle 46"/>
            <p:cNvSpPr>
              <a:spLocks noChangeArrowheads="1"/>
            </p:cNvSpPr>
            <p:nvPr/>
          </p:nvSpPr>
          <p:spPr bwMode="auto">
            <a:xfrm>
              <a:off x="3696" y="3640"/>
              <a:ext cx="271" cy="27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i="1" dirty="0">
                  <a:latin typeface="Calibri" pitchFamily="34" charset="0"/>
                </a:rPr>
                <a:t>w</a:t>
              </a:r>
            </a:p>
          </p:txBody>
        </p:sp>
        <p:sp>
          <p:nvSpPr>
            <p:cNvPr id="28684" name="Line 47"/>
            <p:cNvSpPr>
              <a:spLocks noChangeShapeType="1"/>
            </p:cNvSpPr>
            <p:nvPr/>
          </p:nvSpPr>
          <p:spPr bwMode="auto">
            <a:xfrm>
              <a:off x="1824" y="3744"/>
              <a:ext cx="11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8685" name="Rectangle 48"/>
            <p:cNvSpPr>
              <a:spLocks noChangeArrowheads="1"/>
            </p:cNvSpPr>
            <p:nvPr/>
          </p:nvSpPr>
          <p:spPr bwMode="auto">
            <a:xfrm>
              <a:off x="2208" y="3648"/>
              <a:ext cx="229" cy="271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i="1" dirty="0">
                  <a:latin typeface="Calibri" pitchFamily="34" charset="0"/>
                </a:rPr>
                <a:t>k</a:t>
              </a: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Sign Extension: Simple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0151" y="2320283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70812" y="2034533"/>
          <a:ext cx="2163265" cy="57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00151" y="3586118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10 =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828800" y="3300368"/>
          <a:ext cx="2628900" cy="57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82491" y="2320283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753152" y="2034533"/>
          <a:ext cx="2163265" cy="57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-16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330190" y="3300368"/>
          <a:ext cx="2628900" cy="57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2491" y="3586118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-10 =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0" y="1314450"/>
            <a:ext cx="0" cy="3429000"/>
          </a:xfrm>
          <a:prstGeom prst="line">
            <a:avLst/>
          </a:prstGeom>
          <a:noFill/>
          <a:ln w="254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484120" y="2529840"/>
            <a:ext cx="0" cy="1143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2057400" y="2514600"/>
            <a:ext cx="400050" cy="1143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989320" y="2529840"/>
            <a:ext cx="0" cy="1143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5562600" y="2514600"/>
            <a:ext cx="400050" cy="1143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057400" y="1562785"/>
            <a:ext cx="14549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Positive number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1650" y="1562785"/>
            <a:ext cx="15335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Negative number</a:t>
            </a:r>
          </a:p>
        </p:txBody>
      </p:sp>
    </p:spTree>
    <p:extLst>
      <p:ext uri="{BB962C8B-B14F-4D97-AF65-F5344CB8AC3E}">
        <p14:creationId xmlns:p14="http://schemas.microsoft.com/office/powerpoint/2010/main" val="46021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F63E86-8AFA-4948-8B0D-6B6679BEF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I: Bits and Bytes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6693C8-437E-7E44-9C8E-0FA433054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88C06-ECB8-9A44-A014-127347D88E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4845050"/>
            <a:ext cx="1854200" cy="273050"/>
          </a:xfrm>
        </p:spPr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310E-3A01-8548-9288-2D97E9B756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60838" y="4845050"/>
            <a:ext cx="4983162" cy="344488"/>
          </a:xfrm>
        </p:spPr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6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 dirty="0"/>
              <a:t>Larger Sign Extension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822325" y="4024316"/>
            <a:ext cx="7543800" cy="377822"/>
          </a:xfrm>
        </p:spPr>
        <p:txBody>
          <a:bodyPr/>
          <a:lstStyle/>
          <a:p>
            <a:r>
              <a:rPr lang="en-US" dirty="0"/>
              <a:t>Converting from smaller to larger integer data type</a:t>
            </a:r>
          </a:p>
          <a:p>
            <a:r>
              <a:rPr lang="en-US" dirty="0"/>
              <a:t>C automatically performs sign extension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428750" y="1581220"/>
            <a:ext cx="3143250" cy="830997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 15213;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ix =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-15213;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975247" y="2765371"/>
            <a:ext cx="14288" cy="119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2705101" y="2765371"/>
            <a:ext cx="13097" cy="119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3946922" y="2765371"/>
            <a:ext cx="14288" cy="1191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409700" y="2751084"/>
            <a:ext cx="6323410" cy="1070372"/>
            <a:chOff x="224" y="1792"/>
            <a:chExt cx="5311" cy="899"/>
          </a:xfrm>
        </p:grpSpPr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750" y="1808"/>
              <a:ext cx="54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Decimal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6" name="Rectangle 10"/>
            <p:cNvSpPr>
              <a:spLocks noChangeArrowheads="1"/>
            </p:cNvSpPr>
            <p:nvPr/>
          </p:nvSpPr>
          <p:spPr bwMode="auto">
            <a:xfrm>
              <a:off x="1711" y="1808"/>
              <a:ext cx="23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Hex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3741" y="1808"/>
              <a:ext cx="4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Binary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8" name="Rectangle 12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0" name="Rectangle 14"/>
            <p:cNvSpPr>
              <a:spLocks noChangeArrowheads="1"/>
            </p:cNvSpPr>
            <p:nvPr/>
          </p:nvSpPr>
          <p:spPr bwMode="auto">
            <a:xfrm>
              <a:off x="236" y="1792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699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711" y="1792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3" name="Rectangle 17"/>
            <p:cNvSpPr>
              <a:spLocks noChangeArrowheads="1"/>
            </p:cNvSpPr>
            <p:nvPr/>
          </p:nvSpPr>
          <p:spPr bwMode="auto">
            <a:xfrm>
              <a:off x="1312" y="1792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4" name="Rectangle 18"/>
            <p:cNvSpPr>
              <a:spLocks noChangeArrowheads="1"/>
            </p:cNvSpPr>
            <p:nvPr/>
          </p:nvSpPr>
          <p:spPr bwMode="auto">
            <a:xfrm>
              <a:off x="1323" y="1792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5" name="Rectangle 19"/>
            <p:cNvSpPr>
              <a:spLocks noChangeArrowheads="1"/>
            </p:cNvSpPr>
            <p:nvPr/>
          </p:nvSpPr>
          <p:spPr bwMode="auto">
            <a:xfrm>
              <a:off x="2355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6" name="Rectangle 20"/>
            <p:cNvSpPr>
              <a:spLocks noChangeArrowheads="1"/>
            </p:cNvSpPr>
            <p:nvPr/>
          </p:nvSpPr>
          <p:spPr bwMode="auto">
            <a:xfrm>
              <a:off x="2367" y="1792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7" name="Rectangle 21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8" name="Rectangle 22"/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19" name="Rectangle 23"/>
            <p:cNvSpPr>
              <a:spLocks noChangeArrowheads="1"/>
            </p:cNvSpPr>
            <p:nvPr/>
          </p:nvSpPr>
          <p:spPr bwMode="auto">
            <a:xfrm>
              <a:off x="224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0" name="Rectangle 24"/>
            <p:cNvSpPr>
              <a:spLocks noChangeArrowheads="1"/>
            </p:cNvSpPr>
            <p:nvPr/>
          </p:nvSpPr>
          <p:spPr bwMode="auto">
            <a:xfrm>
              <a:off x="699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1" name="Rectangle 25"/>
            <p:cNvSpPr>
              <a:spLocks noChangeArrowheads="1"/>
            </p:cNvSpPr>
            <p:nvPr/>
          </p:nvSpPr>
          <p:spPr bwMode="auto">
            <a:xfrm>
              <a:off x="1312" y="1804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2" name="Rectangle 26"/>
            <p:cNvSpPr>
              <a:spLocks noChangeArrowheads="1"/>
            </p:cNvSpPr>
            <p:nvPr/>
          </p:nvSpPr>
          <p:spPr bwMode="auto">
            <a:xfrm>
              <a:off x="2355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3" name="Rectangle 27"/>
            <p:cNvSpPr>
              <a:spLocks noChangeArrowheads="1"/>
            </p:cNvSpPr>
            <p:nvPr/>
          </p:nvSpPr>
          <p:spPr bwMode="auto">
            <a:xfrm>
              <a:off x="5523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4" name="Rectangle 28"/>
            <p:cNvSpPr>
              <a:spLocks noChangeArrowheads="1"/>
            </p:cNvSpPr>
            <p:nvPr/>
          </p:nvSpPr>
          <p:spPr bwMode="auto">
            <a:xfrm>
              <a:off x="273" y="1993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5" name="Rectangle 29"/>
            <p:cNvSpPr>
              <a:spLocks noChangeArrowheads="1"/>
            </p:cNvSpPr>
            <p:nvPr/>
          </p:nvSpPr>
          <p:spPr bwMode="auto">
            <a:xfrm>
              <a:off x="873" y="1986"/>
              <a:ext cx="39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6" name="Rectangle 30"/>
            <p:cNvSpPr>
              <a:spLocks noChangeArrowheads="1"/>
            </p:cNvSpPr>
            <p:nvPr/>
          </p:nvSpPr>
          <p:spPr bwMode="auto">
            <a:xfrm>
              <a:off x="1885" y="1993"/>
              <a:ext cx="39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3B 6D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7" name="Rectangle 31"/>
            <p:cNvSpPr>
              <a:spLocks noChangeArrowheads="1"/>
            </p:cNvSpPr>
            <p:nvPr/>
          </p:nvSpPr>
          <p:spPr bwMode="auto">
            <a:xfrm>
              <a:off x="4014" y="1993"/>
              <a:ext cx="132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00111011 01101101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224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29" name="Rectangle 33"/>
            <p:cNvSpPr>
              <a:spLocks noChangeArrowheads="1"/>
            </p:cNvSpPr>
            <p:nvPr/>
          </p:nvSpPr>
          <p:spPr bwMode="auto">
            <a:xfrm>
              <a:off x="236" y="1970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0" name="Rectangle 34"/>
            <p:cNvSpPr>
              <a:spLocks noChangeArrowheads="1"/>
            </p:cNvSpPr>
            <p:nvPr/>
          </p:nvSpPr>
          <p:spPr bwMode="auto">
            <a:xfrm>
              <a:off x="699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1" name="Rectangle 35"/>
            <p:cNvSpPr>
              <a:spLocks noChangeArrowheads="1"/>
            </p:cNvSpPr>
            <p:nvPr/>
          </p:nvSpPr>
          <p:spPr bwMode="auto">
            <a:xfrm>
              <a:off x="711" y="1970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2" name="Rectangle 36"/>
            <p:cNvSpPr>
              <a:spLocks noChangeArrowheads="1"/>
            </p:cNvSpPr>
            <p:nvPr/>
          </p:nvSpPr>
          <p:spPr bwMode="auto">
            <a:xfrm>
              <a:off x="1312" y="1970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3" name="Rectangle 37"/>
            <p:cNvSpPr>
              <a:spLocks noChangeArrowheads="1"/>
            </p:cNvSpPr>
            <p:nvPr/>
          </p:nvSpPr>
          <p:spPr bwMode="auto">
            <a:xfrm>
              <a:off x="1323" y="1970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4" name="Rectangle 38"/>
            <p:cNvSpPr>
              <a:spLocks noChangeArrowheads="1"/>
            </p:cNvSpPr>
            <p:nvPr/>
          </p:nvSpPr>
          <p:spPr bwMode="auto">
            <a:xfrm>
              <a:off x="2355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5" name="Rectangle 39"/>
            <p:cNvSpPr>
              <a:spLocks noChangeArrowheads="1"/>
            </p:cNvSpPr>
            <p:nvPr/>
          </p:nvSpPr>
          <p:spPr bwMode="auto">
            <a:xfrm>
              <a:off x="2367" y="1970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6" name="Rectangle 40"/>
            <p:cNvSpPr>
              <a:spLocks noChangeArrowheads="1"/>
            </p:cNvSpPr>
            <p:nvPr/>
          </p:nvSpPr>
          <p:spPr bwMode="auto">
            <a:xfrm>
              <a:off x="5523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7" name="Rectangle 41"/>
            <p:cNvSpPr>
              <a:spLocks noChangeArrowheads="1"/>
            </p:cNvSpPr>
            <p:nvPr/>
          </p:nvSpPr>
          <p:spPr bwMode="auto">
            <a:xfrm>
              <a:off x="224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8" name="Rectangle 42"/>
            <p:cNvSpPr>
              <a:spLocks noChangeArrowheads="1"/>
            </p:cNvSpPr>
            <p:nvPr/>
          </p:nvSpPr>
          <p:spPr bwMode="auto">
            <a:xfrm>
              <a:off x="699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39" name="Rectangle 43"/>
            <p:cNvSpPr>
              <a:spLocks noChangeArrowheads="1"/>
            </p:cNvSpPr>
            <p:nvPr/>
          </p:nvSpPr>
          <p:spPr bwMode="auto">
            <a:xfrm>
              <a:off x="1312" y="1982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0" name="Rectangle 44"/>
            <p:cNvSpPr>
              <a:spLocks noChangeArrowheads="1"/>
            </p:cNvSpPr>
            <p:nvPr/>
          </p:nvSpPr>
          <p:spPr bwMode="auto">
            <a:xfrm>
              <a:off x="2355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1" name="Rectangle 45"/>
            <p:cNvSpPr>
              <a:spLocks noChangeArrowheads="1"/>
            </p:cNvSpPr>
            <p:nvPr/>
          </p:nvSpPr>
          <p:spPr bwMode="auto">
            <a:xfrm>
              <a:off x="5523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2" name="Rectangle 46"/>
            <p:cNvSpPr>
              <a:spLocks noChangeArrowheads="1"/>
            </p:cNvSpPr>
            <p:nvPr/>
          </p:nvSpPr>
          <p:spPr bwMode="auto">
            <a:xfrm>
              <a:off x="272" y="2170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ix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3" name="Rectangle 47"/>
            <p:cNvSpPr>
              <a:spLocks noChangeArrowheads="1"/>
            </p:cNvSpPr>
            <p:nvPr/>
          </p:nvSpPr>
          <p:spPr bwMode="auto">
            <a:xfrm>
              <a:off x="873" y="2164"/>
              <a:ext cx="39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4" name="Rectangle 48"/>
            <p:cNvSpPr>
              <a:spLocks noChangeArrowheads="1"/>
            </p:cNvSpPr>
            <p:nvPr/>
          </p:nvSpPr>
          <p:spPr bwMode="auto">
            <a:xfrm>
              <a:off x="1417" y="2170"/>
              <a:ext cx="85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 00 3B 6D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5" name="Rectangle 49"/>
            <p:cNvSpPr>
              <a:spLocks noChangeArrowheads="1"/>
            </p:cNvSpPr>
            <p:nvPr/>
          </p:nvSpPr>
          <p:spPr bwMode="auto">
            <a:xfrm>
              <a:off x="2611" y="2170"/>
              <a:ext cx="27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00000000 00000000 00111011 01101101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6" name="Rectangle 50"/>
            <p:cNvSpPr>
              <a:spLocks noChangeArrowheads="1"/>
            </p:cNvSpPr>
            <p:nvPr/>
          </p:nvSpPr>
          <p:spPr bwMode="auto">
            <a:xfrm>
              <a:off x="224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7" name="Rectangle 51"/>
            <p:cNvSpPr>
              <a:spLocks noChangeArrowheads="1"/>
            </p:cNvSpPr>
            <p:nvPr/>
          </p:nvSpPr>
          <p:spPr bwMode="auto">
            <a:xfrm>
              <a:off x="236" y="2147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8" name="Rectangle 52"/>
            <p:cNvSpPr>
              <a:spLocks noChangeArrowheads="1"/>
            </p:cNvSpPr>
            <p:nvPr/>
          </p:nvSpPr>
          <p:spPr bwMode="auto">
            <a:xfrm>
              <a:off x="699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49" name="Rectangle 53"/>
            <p:cNvSpPr>
              <a:spLocks noChangeArrowheads="1"/>
            </p:cNvSpPr>
            <p:nvPr/>
          </p:nvSpPr>
          <p:spPr bwMode="auto">
            <a:xfrm>
              <a:off x="711" y="2147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0" name="Rectangle 54"/>
            <p:cNvSpPr>
              <a:spLocks noChangeArrowheads="1"/>
            </p:cNvSpPr>
            <p:nvPr/>
          </p:nvSpPr>
          <p:spPr bwMode="auto">
            <a:xfrm>
              <a:off x="1312" y="2147"/>
              <a:ext cx="11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1" name="Rectangle 55"/>
            <p:cNvSpPr>
              <a:spLocks noChangeArrowheads="1"/>
            </p:cNvSpPr>
            <p:nvPr/>
          </p:nvSpPr>
          <p:spPr bwMode="auto">
            <a:xfrm>
              <a:off x="1323" y="2147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2" name="Rectangle 56"/>
            <p:cNvSpPr>
              <a:spLocks noChangeArrowheads="1"/>
            </p:cNvSpPr>
            <p:nvPr/>
          </p:nvSpPr>
          <p:spPr bwMode="auto">
            <a:xfrm>
              <a:off x="2355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3" name="Rectangle 57"/>
            <p:cNvSpPr>
              <a:spLocks noChangeArrowheads="1"/>
            </p:cNvSpPr>
            <p:nvPr/>
          </p:nvSpPr>
          <p:spPr bwMode="auto">
            <a:xfrm>
              <a:off x="2367" y="2147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4" name="Rectangle 58"/>
            <p:cNvSpPr>
              <a:spLocks noChangeArrowheads="1"/>
            </p:cNvSpPr>
            <p:nvPr/>
          </p:nvSpPr>
          <p:spPr bwMode="auto">
            <a:xfrm>
              <a:off x="5523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5" name="Rectangle 59"/>
            <p:cNvSpPr>
              <a:spLocks noChangeArrowheads="1"/>
            </p:cNvSpPr>
            <p:nvPr/>
          </p:nvSpPr>
          <p:spPr bwMode="auto">
            <a:xfrm>
              <a:off x="224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6" name="Rectangle 60"/>
            <p:cNvSpPr>
              <a:spLocks noChangeArrowheads="1"/>
            </p:cNvSpPr>
            <p:nvPr/>
          </p:nvSpPr>
          <p:spPr bwMode="auto">
            <a:xfrm>
              <a:off x="699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7" name="Rectangle 61"/>
            <p:cNvSpPr>
              <a:spLocks noChangeArrowheads="1"/>
            </p:cNvSpPr>
            <p:nvPr/>
          </p:nvSpPr>
          <p:spPr bwMode="auto">
            <a:xfrm>
              <a:off x="1312" y="2160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8" name="Rectangle 62"/>
            <p:cNvSpPr>
              <a:spLocks noChangeArrowheads="1"/>
            </p:cNvSpPr>
            <p:nvPr/>
          </p:nvSpPr>
          <p:spPr bwMode="auto">
            <a:xfrm>
              <a:off x="2355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59" name="Rectangle 63"/>
            <p:cNvSpPr>
              <a:spLocks noChangeArrowheads="1"/>
            </p:cNvSpPr>
            <p:nvPr/>
          </p:nvSpPr>
          <p:spPr bwMode="auto">
            <a:xfrm>
              <a:off x="5523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273" y="2348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y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825" y="2341"/>
              <a:ext cx="4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2" name="Rectangle 66"/>
            <p:cNvSpPr>
              <a:spLocks noChangeArrowheads="1"/>
            </p:cNvSpPr>
            <p:nvPr/>
          </p:nvSpPr>
          <p:spPr bwMode="auto">
            <a:xfrm>
              <a:off x="1885" y="2348"/>
              <a:ext cx="39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C4 93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3" name="Rectangle 67"/>
            <p:cNvSpPr>
              <a:spLocks noChangeArrowheads="1"/>
            </p:cNvSpPr>
            <p:nvPr/>
          </p:nvSpPr>
          <p:spPr bwMode="auto">
            <a:xfrm>
              <a:off x="4014" y="2348"/>
              <a:ext cx="132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11000100 10010011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4" name="Rectangle 68"/>
            <p:cNvSpPr>
              <a:spLocks noChangeArrowheads="1"/>
            </p:cNvSpPr>
            <p:nvPr/>
          </p:nvSpPr>
          <p:spPr bwMode="auto">
            <a:xfrm>
              <a:off x="224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5" name="Rectangle 69"/>
            <p:cNvSpPr>
              <a:spLocks noChangeArrowheads="1"/>
            </p:cNvSpPr>
            <p:nvPr/>
          </p:nvSpPr>
          <p:spPr bwMode="auto">
            <a:xfrm>
              <a:off x="236" y="2325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6" name="Rectangle 70"/>
            <p:cNvSpPr>
              <a:spLocks noChangeArrowheads="1"/>
            </p:cNvSpPr>
            <p:nvPr/>
          </p:nvSpPr>
          <p:spPr bwMode="auto">
            <a:xfrm>
              <a:off x="699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7" name="Rectangle 71"/>
            <p:cNvSpPr>
              <a:spLocks noChangeArrowheads="1"/>
            </p:cNvSpPr>
            <p:nvPr/>
          </p:nvSpPr>
          <p:spPr bwMode="auto">
            <a:xfrm>
              <a:off x="711" y="2325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8" name="Rectangle 72"/>
            <p:cNvSpPr>
              <a:spLocks noChangeArrowheads="1"/>
            </p:cNvSpPr>
            <p:nvPr/>
          </p:nvSpPr>
          <p:spPr bwMode="auto">
            <a:xfrm>
              <a:off x="1312" y="2325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69" name="Rectangle 73"/>
            <p:cNvSpPr>
              <a:spLocks noChangeArrowheads="1"/>
            </p:cNvSpPr>
            <p:nvPr/>
          </p:nvSpPr>
          <p:spPr bwMode="auto">
            <a:xfrm>
              <a:off x="1323" y="2325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0" name="Rectangle 74"/>
            <p:cNvSpPr>
              <a:spLocks noChangeArrowheads="1"/>
            </p:cNvSpPr>
            <p:nvPr/>
          </p:nvSpPr>
          <p:spPr bwMode="auto">
            <a:xfrm>
              <a:off x="2355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1" name="Rectangle 75"/>
            <p:cNvSpPr>
              <a:spLocks noChangeArrowheads="1"/>
            </p:cNvSpPr>
            <p:nvPr/>
          </p:nvSpPr>
          <p:spPr bwMode="auto">
            <a:xfrm>
              <a:off x="2367" y="2325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2" name="Rectangle 76"/>
            <p:cNvSpPr>
              <a:spLocks noChangeArrowheads="1"/>
            </p:cNvSpPr>
            <p:nvPr/>
          </p:nvSpPr>
          <p:spPr bwMode="auto">
            <a:xfrm>
              <a:off x="5523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3" name="Rectangle 77"/>
            <p:cNvSpPr>
              <a:spLocks noChangeArrowheads="1"/>
            </p:cNvSpPr>
            <p:nvPr/>
          </p:nvSpPr>
          <p:spPr bwMode="auto">
            <a:xfrm>
              <a:off x="224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4" name="Rectangle 78"/>
            <p:cNvSpPr>
              <a:spLocks noChangeArrowheads="1"/>
            </p:cNvSpPr>
            <p:nvPr/>
          </p:nvSpPr>
          <p:spPr bwMode="auto">
            <a:xfrm>
              <a:off x="699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5" name="Rectangle 79"/>
            <p:cNvSpPr>
              <a:spLocks noChangeArrowheads="1"/>
            </p:cNvSpPr>
            <p:nvPr/>
          </p:nvSpPr>
          <p:spPr bwMode="auto">
            <a:xfrm>
              <a:off x="1312" y="2337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6" name="Rectangle 80"/>
            <p:cNvSpPr>
              <a:spLocks noChangeArrowheads="1"/>
            </p:cNvSpPr>
            <p:nvPr/>
          </p:nvSpPr>
          <p:spPr bwMode="auto">
            <a:xfrm>
              <a:off x="2355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7" name="Rectangle 81"/>
            <p:cNvSpPr>
              <a:spLocks noChangeArrowheads="1"/>
            </p:cNvSpPr>
            <p:nvPr/>
          </p:nvSpPr>
          <p:spPr bwMode="auto">
            <a:xfrm>
              <a:off x="5523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8" name="Rectangle 82"/>
            <p:cNvSpPr>
              <a:spLocks noChangeArrowheads="1"/>
            </p:cNvSpPr>
            <p:nvPr/>
          </p:nvSpPr>
          <p:spPr bwMode="auto">
            <a:xfrm>
              <a:off x="315" y="2526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iy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79" name="Rectangle 83"/>
            <p:cNvSpPr>
              <a:spLocks noChangeArrowheads="1"/>
            </p:cNvSpPr>
            <p:nvPr/>
          </p:nvSpPr>
          <p:spPr bwMode="auto">
            <a:xfrm>
              <a:off x="825" y="2519"/>
              <a:ext cx="4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0" name="Rectangle 84"/>
            <p:cNvSpPr>
              <a:spLocks noChangeArrowheads="1"/>
            </p:cNvSpPr>
            <p:nvPr/>
          </p:nvSpPr>
          <p:spPr bwMode="auto">
            <a:xfrm>
              <a:off x="1417" y="2526"/>
              <a:ext cx="85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 </a:t>
              </a:r>
              <a:r>
                <a:rPr lang="en-US" sz="1200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C4 93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1" name="Rectangle 85"/>
            <p:cNvSpPr>
              <a:spLocks noChangeArrowheads="1"/>
            </p:cNvSpPr>
            <p:nvPr/>
          </p:nvSpPr>
          <p:spPr bwMode="auto">
            <a:xfrm>
              <a:off x="2611" y="2526"/>
              <a:ext cx="27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11111111 11111111 11000100 10010011</a:t>
              </a:r>
              <a:endParaRPr lang="en-US" sz="12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2" name="Rectangle 86"/>
            <p:cNvSpPr>
              <a:spLocks noChangeArrowheads="1"/>
            </p:cNvSpPr>
            <p:nvPr/>
          </p:nvSpPr>
          <p:spPr bwMode="auto">
            <a:xfrm>
              <a:off x="224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3" name="Rectangle 87"/>
            <p:cNvSpPr>
              <a:spLocks noChangeArrowheads="1"/>
            </p:cNvSpPr>
            <p:nvPr/>
          </p:nvSpPr>
          <p:spPr bwMode="auto">
            <a:xfrm>
              <a:off x="236" y="2503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4" name="Rectangle 88"/>
            <p:cNvSpPr>
              <a:spLocks noChangeArrowheads="1"/>
            </p:cNvSpPr>
            <p:nvPr/>
          </p:nvSpPr>
          <p:spPr bwMode="auto">
            <a:xfrm>
              <a:off x="699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5" name="Rectangle 89"/>
            <p:cNvSpPr>
              <a:spLocks noChangeArrowheads="1"/>
            </p:cNvSpPr>
            <p:nvPr/>
          </p:nvSpPr>
          <p:spPr bwMode="auto">
            <a:xfrm>
              <a:off x="711" y="2503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1312" y="2503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7" name="Rectangle 91"/>
            <p:cNvSpPr>
              <a:spLocks noChangeArrowheads="1"/>
            </p:cNvSpPr>
            <p:nvPr/>
          </p:nvSpPr>
          <p:spPr bwMode="auto">
            <a:xfrm>
              <a:off x="1323" y="2503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8" name="Rectangle 92"/>
            <p:cNvSpPr>
              <a:spLocks noChangeArrowheads="1"/>
            </p:cNvSpPr>
            <p:nvPr/>
          </p:nvSpPr>
          <p:spPr bwMode="auto">
            <a:xfrm>
              <a:off x="2355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89" name="Rectangle 93"/>
            <p:cNvSpPr>
              <a:spLocks noChangeArrowheads="1"/>
            </p:cNvSpPr>
            <p:nvPr/>
          </p:nvSpPr>
          <p:spPr bwMode="auto">
            <a:xfrm>
              <a:off x="2367" y="2503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0" name="Rectangle 94"/>
            <p:cNvSpPr>
              <a:spLocks noChangeArrowheads="1"/>
            </p:cNvSpPr>
            <p:nvPr/>
          </p:nvSpPr>
          <p:spPr bwMode="auto">
            <a:xfrm>
              <a:off x="5523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1" name="Rectangle 95"/>
            <p:cNvSpPr>
              <a:spLocks noChangeArrowheads="1"/>
            </p:cNvSpPr>
            <p:nvPr/>
          </p:nvSpPr>
          <p:spPr bwMode="auto">
            <a:xfrm>
              <a:off x="224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2" name="Rectangle 96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3" name="Rectangle 97"/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4" name="Rectangle 98"/>
            <p:cNvSpPr>
              <a:spLocks noChangeArrowheads="1"/>
            </p:cNvSpPr>
            <p:nvPr/>
          </p:nvSpPr>
          <p:spPr bwMode="auto">
            <a:xfrm>
              <a:off x="236" y="2679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5" name="Rectangle 99"/>
            <p:cNvSpPr>
              <a:spLocks noChangeArrowheads="1"/>
            </p:cNvSpPr>
            <p:nvPr/>
          </p:nvSpPr>
          <p:spPr bwMode="auto">
            <a:xfrm>
              <a:off x="699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6" name="Rectangle 100"/>
            <p:cNvSpPr>
              <a:spLocks noChangeArrowheads="1"/>
            </p:cNvSpPr>
            <p:nvPr/>
          </p:nvSpPr>
          <p:spPr bwMode="auto">
            <a:xfrm>
              <a:off x="699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7" name="Rectangle 101"/>
            <p:cNvSpPr>
              <a:spLocks noChangeArrowheads="1"/>
            </p:cNvSpPr>
            <p:nvPr/>
          </p:nvSpPr>
          <p:spPr bwMode="auto">
            <a:xfrm>
              <a:off x="711" y="2679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8" name="Rectangle 102"/>
            <p:cNvSpPr>
              <a:spLocks noChangeArrowheads="1"/>
            </p:cNvSpPr>
            <p:nvPr/>
          </p:nvSpPr>
          <p:spPr bwMode="auto">
            <a:xfrm>
              <a:off x="1312" y="2515"/>
              <a:ext cx="11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799" name="Rectangle 103"/>
            <p:cNvSpPr>
              <a:spLocks noChangeArrowheads="1"/>
            </p:cNvSpPr>
            <p:nvPr/>
          </p:nvSpPr>
          <p:spPr bwMode="auto">
            <a:xfrm>
              <a:off x="1312" y="2679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0" name="Rectangle 104"/>
            <p:cNvSpPr>
              <a:spLocks noChangeArrowheads="1"/>
            </p:cNvSpPr>
            <p:nvPr/>
          </p:nvSpPr>
          <p:spPr bwMode="auto">
            <a:xfrm>
              <a:off x="1323" y="2679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1" name="Rectangle 105"/>
            <p:cNvSpPr>
              <a:spLocks noChangeArrowheads="1"/>
            </p:cNvSpPr>
            <p:nvPr/>
          </p:nvSpPr>
          <p:spPr bwMode="auto">
            <a:xfrm>
              <a:off x="2355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2" name="Rectangle 106"/>
            <p:cNvSpPr>
              <a:spLocks noChangeArrowheads="1"/>
            </p:cNvSpPr>
            <p:nvPr/>
          </p:nvSpPr>
          <p:spPr bwMode="auto">
            <a:xfrm>
              <a:off x="2355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3" name="Rectangle 107"/>
            <p:cNvSpPr>
              <a:spLocks noChangeArrowheads="1"/>
            </p:cNvSpPr>
            <p:nvPr/>
          </p:nvSpPr>
          <p:spPr bwMode="auto">
            <a:xfrm>
              <a:off x="2367" y="2679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4" name="Rectangle 108"/>
            <p:cNvSpPr>
              <a:spLocks noChangeArrowheads="1"/>
            </p:cNvSpPr>
            <p:nvPr/>
          </p:nvSpPr>
          <p:spPr bwMode="auto">
            <a:xfrm>
              <a:off x="5523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5" name="Rectangle 109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806" name="Rectangle 110"/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/>
          <a:lstStyle/>
          <a:p>
            <a:r>
              <a:rPr lang="en-US" dirty="0"/>
              <a:t>Part II: Transistors, Switches, and Gates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9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Review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CMOS “Complementary Metal Oxide Semiconductor”</a:t>
            </a:r>
          </a:p>
          <a:p>
            <a:pPr lvl="1"/>
            <a:r>
              <a:rPr lang="en-US"/>
              <a:t>Presently prevalent chip technology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322: Computer Organization Lab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96" y="2343150"/>
            <a:ext cx="2985168" cy="1921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22932"/>
            <a:ext cx="2637517" cy="2142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1081" y="4308655"/>
            <a:ext cx="24737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14nm CMOS cross section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2193" y="4347925"/>
            <a:ext cx="2056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14nm </a:t>
            </a:r>
            <a:r>
              <a:rPr lang="en-US" sz="1500"/>
              <a:t>CMOS top view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587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5nm Transistor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61569" y="4479090"/>
            <a:ext cx="13837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Intel press foils</a:t>
            </a:r>
          </a:p>
        </p:txBody>
      </p:sp>
      <p:pic>
        <p:nvPicPr>
          <p:cNvPr id="2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194"/>
          <a:stretch/>
        </p:blipFill>
        <p:spPr>
          <a:xfrm>
            <a:off x="1504454" y="1543050"/>
            <a:ext cx="2560653" cy="2952750"/>
          </a:xfrm>
          <a:prstGeom prst="rect">
            <a:avLst/>
          </a:prstGeom>
        </p:spPr>
      </p:pic>
      <p:sp>
        <p:nvSpPr>
          <p:cNvPr id="2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3775" y="4845050"/>
            <a:ext cx="4983163" cy="344488"/>
          </a:xfrm>
        </p:spPr>
        <p:txBody>
          <a:bodyPr/>
          <a:lstStyle/>
          <a:p>
            <a:r>
              <a:rPr lang="en-US"/>
              <a:t>CSC 322: Computer Organization Lab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52550"/>
            <a:ext cx="3283111" cy="333375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2821880" y="1824037"/>
            <a:ext cx="423863" cy="1293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029050" y="2551234"/>
            <a:ext cx="926306" cy="781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118" y="4378523"/>
            <a:ext cx="3013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Transistor is </a:t>
            </a:r>
            <a:r>
              <a:rPr lang="en-US" sz="1400" b="1" u="sng" dirty="0">
                <a:solidFill>
                  <a:srgbClr val="FF0000"/>
                </a:solidFill>
              </a:rPr>
              <a:t>&lt; 100 atoms</a:t>
            </a:r>
            <a:r>
              <a:rPr lang="en-US" sz="1400" b="1" dirty="0">
                <a:solidFill>
                  <a:srgbClr val="FF0000"/>
                </a:solidFill>
              </a:rPr>
              <a:t> across!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45743" y="1804712"/>
            <a:ext cx="728470" cy="7465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7841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 for building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computer, everything is 1’s and 0’s</a:t>
            </a:r>
          </a:p>
          <a:p>
            <a:r>
              <a:rPr lang="en-US" dirty="0"/>
              <a:t>In electronic circuits we represent 1’s and 0’s with voltages. E.g.</a:t>
            </a:r>
          </a:p>
          <a:p>
            <a:pPr lvl="1"/>
            <a:r>
              <a:rPr lang="en-US" dirty="0"/>
              <a:t>1 </a:t>
            </a:r>
            <a:r>
              <a:rPr lang="en-US" dirty="0">
                <a:sym typeface="Wingdings"/>
              </a:rPr>
              <a:t> 1V                (5V works too, but consumes more power)</a:t>
            </a:r>
          </a:p>
          <a:p>
            <a:pPr lvl="1"/>
            <a:r>
              <a:rPr lang="en-US" dirty="0">
                <a:sym typeface="Wingdings"/>
              </a:rPr>
              <a:t>0  0V</a:t>
            </a:r>
          </a:p>
          <a:p>
            <a:r>
              <a:rPr lang="en-US" dirty="0">
                <a:sym typeface="Wingdings"/>
              </a:rPr>
              <a:t>Questions:</a:t>
            </a:r>
          </a:p>
          <a:p>
            <a:pPr lvl="1"/>
            <a:r>
              <a:rPr lang="en-US" dirty="0">
                <a:sym typeface="Wingdings"/>
              </a:rPr>
              <a:t>What is 0.9V? </a:t>
            </a:r>
          </a:p>
          <a:p>
            <a:pPr lvl="1"/>
            <a:r>
              <a:rPr lang="en-US" dirty="0">
                <a:sym typeface="Wingdings"/>
              </a:rPr>
              <a:t>What is 0.2V? How about 0.5?</a:t>
            </a:r>
          </a:p>
          <a:p>
            <a:pPr lvl="1"/>
            <a:endParaRPr lang="en-US" dirty="0">
              <a:sym typeface="Wingdings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17396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bits</a:t>
            </a:r>
          </a:p>
        </p:txBody>
      </p:sp>
      <p:sp>
        <p:nvSpPr>
          <p:cNvPr id="9243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822960" y="1384301"/>
            <a:ext cx="7543800" cy="15874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bit is 0 or 1</a:t>
            </a:r>
          </a:p>
          <a:p>
            <a:r>
              <a:rPr lang="en-US" dirty="0"/>
              <a:t>By encoding/interpreting sets of bits in various ways</a:t>
            </a:r>
          </a:p>
          <a:p>
            <a:pPr lvl="1"/>
            <a:r>
              <a:rPr lang="en-US" dirty="0"/>
              <a:t>Computers determine what to do (instructions)</a:t>
            </a:r>
          </a:p>
          <a:p>
            <a:pPr lvl="1"/>
            <a:r>
              <a:rPr lang="en-US" dirty="0"/>
              <a:t>… and represent and manipulate numbers, sets, strings,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Why bits?  Electronic Implementation</a:t>
            </a:r>
          </a:p>
          <a:p>
            <a:pPr lvl="1"/>
            <a:r>
              <a:rPr lang="en-US" dirty="0"/>
              <a:t>Easy to store with bistable elements</a:t>
            </a:r>
          </a:p>
          <a:p>
            <a:pPr lvl="1"/>
            <a:r>
              <a:rPr lang="en-US" dirty="0"/>
              <a:t>Reliably transmitted on noisy and inaccurate wires </a:t>
            </a: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1809750" y="3200401"/>
            <a:ext cx="5143500" cy="1656160"/>
            <a:chOff x="0" y="0"/>
            <a:chExt cx="4320" cy="1391"/>
          </a:xfrm>
        </p:grpSpPr>
        <p:sp>
          <p:nvSpPr>
            <p:cNvPr id="27" name="Rectangle 5"/>
            <p:cNvSpPr>
              <a:spLocks/>
            </p:cNvSpPr>
            <p:nvPr/>
          </p:nvSpPr>
          <p:spPr bwMode="auto">
            <a:xfrm>
              <a:off x="575" y="1008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8" name="Rectangle 6"/>
            <p:cNvSpPr>
              <a:spLocks/>
            </p:cNvSpPr>
            <p:nvPr/>
          </p:nvSpPr>
          <p:spPr bwMode="auto">
            <a:xfrm>
              <a:off x="575" y="384"/>
              <a:ext cx="3745" cy="240"/>
            </a:xfrm>
            <a:prstGeom prst="rect">
              <a:avLst/>
            </a:prstGeom>
            <a:solidFill>
              <a:srgbClr val="00FF99"/>
            </a:solidFill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76" y="484"/>
              <a:ext cx="3732" cy="716"/>
            </a:xfrm>
            <a:custGeom>
              <a:avLst/>
              <a:gdLst>
                <a:gd name="T0" fmla="*/ 0 w 21600"/>
                <a:gd name="T1" fmla="*/ 21298 h 21600"/>
                <a:gd name="T2" fmla="*/ 948 w 21600"/>
                <a:gd name="T3" fmla="*/ 19699 h 21600"/>
                <a:gd name="T4" fmla="*/ 1775 w 21600"/>
                <a:gd name="T5" fmla="*/ 19398 h 21600"/>
                <a:gd name="T6" fmla="*/ 3302 w 21600"/>
                <a:gd name="T7" fmla="*/ 20665 h 21600"/>
                <a:gd name="T8" fmla="*/ 4636 w 21600"/>
                <a:gd name="T9" fmla="*/ 19699 h 21600"/>
                <a:gd name="T10" fmla="*/ 5397 w 21600"/>
                <a:gd name="T11" fmla="*/ 19066 h 21600"/>
                <a:gd name="T12" fmla="*/ 6164 w 21600"/>
                <a:gd name="T13" fmla="*/ 20031 h 21600"/>
                <a:gd name="T14" fmla="*/ 7111 w 21600"/>
                <a:gd name="T15" fmla="*/ 20333 h 21600"/>
                <a:gd name="T16" fmla="*/ 7685 w 21600"/>
                <a:gd name="T17" fmla="*/ 20031 h 21600"/>
                <a:gd name="T18" fmla="*/ 7878 w 21600"/>
                <a:gd name="T19" fmla="*/ 19699 h 21600"/>
                <a:gd name="T20" fmla="*/ 8132 w 21600"/>
                <a:gd name="T21" fmla="*/ 17165 h 21600"/>
                <a:gd name="T22" fmla="*/ 8832 w 21600"/>
                <a:gd name="T23" fmla="*/ 7632 h 21600"/>
                <a:gd name="T24" fmla="*/ 9339 w 21600"/>
                <a:gd name="T25" fmla="*/ 3499 h 21600"/>
                <a:gd name="T26" fmla="*/ 9913 w 21600"/>
                <a:gd name="T27" fmla="*/ 1599 h 21600"/>
                <a:gd name="T28" fmla="*/ 11054 w 21600"/>
                <a:gd name="T29" fmla="*/ 634 h 21600"/>
                <a:gd name="T30" fmla="*/ 12261 w 21600"/>
                <a:gd name="T31" fmla="*/ 965 h 21600"/>
                <a:gd name="T32" fmla="*/ 12514 w 21600"/>
                <a:gd name="T33" fmla="*/ 1267 h 21600"/>
                <a:gd name="T34" fmla="*/ 13595 w 21600"/>
                <a:gd name="T35" fmla="*/ 332 h 21600"/>
                <a:gd name="T36" fmla="*/ 13975 w 21600"/>
                <a:gd name="T37" fmla="*/ 1267 h 21600"/>
                <a:gd name="T38" fmla="*/ 14422 w 21600"/>
                <a:gd name="T39" fmla="*/ 1599 h 21600"/>
                <a:gd name="T40" fmla="*/ 15436 w 21600"/>
                <a:gd name="T41" fmla="*/ 1267 h 21600"/>
                <a:gd name="T42" fmla="*/ 15817 w 21600"/>
                <a:gd name="T43" fmla="*/ 1931 h 21600"/>
                <a:gd name="T44" fmla="*/ 16390 w 21600"/>
                <a:gd name="T45" fmla="*/ 332 h 21600"/>
                <a:gd name="T46" fmla="*/ 16710 w 21600"/>
                <a:gd name="T47" fmla="*/ 0 h 21600"/>
                <a:gd name="T48" fmla="*/ 18358 w 21600"/>
                <a:gd name="T49" fmla="*/ 12399 h 21600"/>
                <a:gd name="T50" fmla="*/ 19058 w 21600"/>
                <a:gd name="T51" fmla="*/ 19398 h 21600"/>
                <a:gd name="T52" fmla="*/ 20205 w 21600"/>
                <a:gd name="T53" fmla="*/ 21600 h 21600"/>
                <a:gd name="T54" fmla="*/ 20773 w 21600"/>
                <a:gd name="T55" fmla="*/ 21298 h 21600"/>
                <a:gd name="T56" fmla="*/ 20900 w 21600"/>
                <a:gd name="T57" fmla="*/ 20333 h 21600"/>
                <a:gd name="T58" fmla="*/ 21600 w 21600"/>
                <a:gd name="T59" fmla="*/ 19699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600"/>
                <a:gd name="T91" fmla="*/ 0 h 21600"/>
                <a:gd name="T92" fmla="*/ 21600 w 21600"/>
                <a:gd name="T93" fmla="*/ 21600 h 216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600" h="21600">
                  <a:moveTo>
                    <a:pt x="0" y="21298"/>
                  </a:moveTo>
                  <a:cubicBezTo>
                    <a:pt x="326" y="20936"/>
                    <a:pt x="610" y="19820"/>
                    <a:pt x="948" y="19699"/>
                  </a:cubicBezTo>
                  <a:cubicBezTo>
                    <a:pt x="1219" y="19579"/>
                    <a:pt x="1497" y="19488"/>
                    <a:pt x="1775" y="19398"/>
                  </a:cubicBezTo>
                  <a:cubicBezTo>
                    <a:pt x="2276" y="19850"/>
                    <a:pt x="2789" y="20212"/>
                    <a:pt x="3302" y="20665"/>
                  </a:cubicBezTo>
                  <a:cubicBezTo>
                    <a:pt x="3791" y="19760"/>
                    <a:pt x="3984" y="19911"/>
                    <a:pt x="4636" y="19699"/>
                  </a:cubicBezTo>
                  <a:cubicBezTo>
                    <a:pt x="4781" y="19549"/>
                    <a:pt x="5282" y="19066"/>
                    <a:pt x="5397" y="19066"/>
                  </a:cubicBezTo>
                  <a:cubicBezTo>
                    <a:pt x="5663" y="19066"/>
                    <a:pt x="5898" y="19880"/>
                    <a:pt x="6164" y="20031"/>
                  </a:cubicBezTo>
                  <a:cubicBezTo>
                    <a:pt x="6478" y="20182"/>
                    <a:pt x="6792" y="20212"/>
                    <a:pt x="7111" y="20333"/>
                  </a:cubicBezTo>
                  <a:cubicBezTo>
                    <a:pt x="7299" y="20212"/>
                    <a:pt x="7492" y="20182"/>
                    <a:pt x="7685" y="20031"/>
                  </a:cubicBezTo>
                  <a:cubicBezTo>
                    <a:pt x="7751" y="19971"/>
                    <a:pt x="7836" y="19941"/>
                    <a:pt x="7878" y="19699"/>
                  </a:cubicBezTo>
                  <a:cubicBezTo>
                    <a:pt x="7993" y="18945"/>
                    <a:pt x="8023" y="17950"/>
                    <a:pt x="8132" y="17165"/>
                  </a:cubicBezTo>
                  <a:cubicBezTo>
                    <a:pt x="8548" y="13937"/>
                    <a:pt x="8566" y="10921"/>
                    <a:pt x="8832" y="7632"/>
                  </a:cubicBezTo>
                  <a:cubicBezTo>
                    <a:pt x="8935" y="6305"/>
                    <a:pt x="9176" y="4616"/>
                    <a:pt x="9339" y="3499"/>
                  </a:cubicBezTo>
                  <a:cubicBezTo>
                    <a:pt x="9466" y="2594"/>
                    <a:pt x="9689" y="1810"/>
                    <a:pt x="9913" y="1599"/>
                  </a:cubicBezTo>
                  <a:cubicBezTo>
                    <a:pt x="10287" y="1207"/>
                    <a:pt x="11054" y="634"/>
                    <a:pt x="11054" y="634"/>
                  </a:cubicBezTo>
                  <a:cubicBezTo>
                    <a:pt x="11452" y="724"/>
                    <a:pt x="11856" y="784"/>
                    <a:pt x="12261" y="965"/>
                  </a:cubicBezTo>
                  <a:cubicBezTo>
                    <a:pt x="12345" y="996"/>
                    <a:pt x="12424" y="1267"/>
                    <a:pt x="12514" y="1267"/>
                  </a:cubicBezTo>
                  <a:cubicBezTo>
                    <a:pt x="12859" y="1267"/>
                    <a:pt x="13245" y="603"/>
                    <a:pt x="13595" y="332"/>
                  </a:cubicBezTo>
                  <a:cubicBezTo>
                    <a:pt x="13728" y="513"/>
                    <a:pt x="13837" y="1056"/>
                    <a:pt x="13975" y="1267"/>
                  </a:cubicBezTo>
                  <a:cubicBezTo>
                    <a:pt x="14114" y="1478"/>
                    <a:pt x="14271" y="1478"/>
                    <a:pt x="14422" y="1599"/>
                  </a:cubicBezTo>
                  <a:cubicBezTo>
                    <a:pt x="14790" y="1086"/>
                    <a:pt x="15050" y="935"/>
                    <a:pt x="15436" y="1267"/>
                  </a:cubicBezTo>
                  <a:cubicBezTo>
                    <a:pt x="15563" y="1478"/>
                    <a:pt x="15684" y="2142"/>
                    <a:pt x="15817" y="1931"/>
                  </a:cubicBezTo>
                  <a:cubicBezTo>
                    <a:pt x="16022" y="1569"/>
                    <a:pt x="16173" y="543"/>
                    <a:pt x="16390" y="332"/>
                  </a:cubicBezTo>
                  <a:cubicBezTo>
                    <a:pt x="16493" y="211"/>
                    <a:pt x="16601" y="91"/>
                    <a:pt x="16710" y="0"/>
                  </a:cubicBezTo>
                  <a:cubicBezTo>
                    <a:pt x="17682" y="4857"/>
                    <a:pt x="17851" y="5038"/>
                    <a:pt x="18358" y="12399"/>
                  </a:cubicBezTo>
                  <a:cubicBezTo>
                    <a:pt x="18539" y="15023"/>
                    <a:pt x="18527" y="18010"/>
                    <a:pt x="19058" y="19398"/>
                  </a:cubicBezTo>
                  <a:cubicBezTo>
                    <a:pt x="19855" y="18674"/>
                    <a:pt x="19445" y="17799"/>
                    <a:pt x="20205" y="21600"/>
                  </a:cubicBezTo>
                  <a:cubicBezTo>
                    <a:pt x="20393" y="21479"/>
                    <a:pt x="20592" y="21600"/>
                    <a:pt x="20773" y="21298"/>
                  </a:cubicBezTo>
                  <a:cubicBezTo>
                    <a:pt x="20839" y="21147"/>
                    <a:pt x="20839" y="20544"/>
                    <a:pt x="20900" y="20333"/>
                  </a:cubicBezTo>
                  <a:cubicBezTo>
                    <a:pt x="21063" y="19669"/>
                    <a:pt x="21401" y="19699"/>
                    <a:pt x="21600" y="19699"/>
                  </a:cubicBezTo>
                </a:path>
              </a:pathLst>
            </a:cu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432" y="124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432" y="38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2" name="Rectangle 10"/>
            <p:cNvSpPr>
              <a:spLocks/>
            </p:cNvSpPr>
            <p:nvPr/>
          </p:nvSpPr>
          <p:spPr bwMode="auto">
            <a:xfrm>
              <a:off x="0" y="1152"/>
              <a:ext cx="409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0.0V</a:t>
              </a:r>
            </a:p>
          </p:txBody>
        </p:sp>
        <p:sp>
          <p:nvSpPr>
            <p:cNvPr id="33" name="Rectangle 11"/>
            <p:cNvSpPr>
              <a:spLocks/>
            </p:cNvSpPr>
            <p:nvPr/>
          </p:nvSpPr>
          <p:spPr bwMode="auto">
            <a:xfrm>
              <a:off x="0" y="912"/>
              <a:ext cx="409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 dirty="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0.2V</a:t>
              </a:r>
            </a:p>
          </p:txBody>
        </p:sp>
        <p:sp>
          <p:nvSpPr>
            <p:cNvPr id="34" name="Rectangle 12"/>
            <p:cNvSpPr>
              <a:spLocks/>
            </p:cNvSpPr>
            <p:nvPr/>
          </p:nvSpPr>
          <p:spPr bwMode="auto">
            <a:xfrm>
              <a:off x="0" y="528"/>
              <a:ext cx="409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 dirty="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0.9V</a:t>
              </a:r>
            </a:p>
          </p:txBody>
        </p:sp>
        <p:sp>
          <p:nvSpPr>
            <p:cNvPr id="35" name="Rectangle 13"/>
            <p:cNvSpPr>
              <a:spLocks/>
            </p:cNvSpPr>
            <p:nvPr/>
          </p:nvSpPr>
          <p:spPr bwMode="auto">
            <a:xfrm>
              <a:off x="0" y="288"/>
              <a:ext cx="409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 dirty="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1.1V</a:t>
              </a:r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>
              <a:off x="576" y="96"/>
              <a:ext cx="1392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2160" y="96"/>
              <a:ext cx="144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3792" y="96"/>
              <a:ext cx="480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1968" y="48"/>
              <a:ext cx="1" cy="1008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216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>
              <a:off x="3600" y="48"/>
              <a:ext cx="1" cy="576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3792" y="48"/>
              <a:ext cx="1" cy="96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3" name="Rectangle 21"/>
            <p:cNvSpPr>
              <a:spLocks/>
            </p:cNvSpPr>
            <p:nvPr/>
          </p:nvSpPr>
          <p:spPr bwMode="auto">
            <a:xfrm>
              <a:off x="1105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38100" tIns="38100" bIns="381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4" name="Rectangle 22"/>
            <p:cNvSpPr>
              <a:spLocks/>
            </p:cNvSpPr>
            <p:nvPr/>
          </p:nvSpPr>
          <p:spPr bwMode="auto">
            <a:xfrm>
              <a:off x="2641" y="0"/>
              <a:ext cx="304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38100" tIns="38100" bIns="381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1</a:t>
              </a:r>
            </a:p>
          </p:txBody>
        </p:sp>
        <p:sp>
          <p:nvSpPr>
            <p:cNvPr id="45" name="Rectangle 23"/>
            <p:cNvSpPr>
              <a:spLocks/>
            </p:cNvSpPr>
            <p:nvPr/>
          </p:nvSpPr>
          <p:spPr bwMode="auto">
            <a:xfrm>
              <a:off x="3936" y="0"/>
              <a:ext cx="200" cy="240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lIns="38100" tIns="38100" bIns="38100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0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432" y="1008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47" name="Line 25"/>
            <p:cNvSpPr>
              <a:spLocks noChangeShapeType="1"/>
            </p:cNvSpPr>
            <p:nvPr/>
          </p:nvSpPr>
          <p:spPr bwMode="auto">
            <a:xfrm flipH="1">
              <a:off x="432" y="624"/>
              <a:ext cx="144" cy="1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33C97-DA1B-E74C-9DDE-6B378A11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1F68A-14FA-9946-9A6A-DDDBBE1D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14314"/>
            <a:ext cx="7543800" cy="709048"/>
          </a:xfrm>
        </p:spPr>
        <p:txBody>
          <a:bodyPr/>
          <a:lstStyle/>
          <a:p>
            <a:r>
              <a:rPr lang="en-US" dirty="0"/>
              <a:t>MOS Transistor Operation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6" name="Rectangle 5"/>
          <p:cNvSpPr/>
          <p:nvPr/>
        </p:nvSpPr>
        <p:spPr>
          <a:xfrm>
            <a:off x="2022626" y="2188846"/>
            <a:ext cx="3188940" cy="80909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rgbClr val="3064C0"/>
                </a:solidFill>
              </a:rPr>
              <a:t>Silicon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1310" y="1379305"/>
            <a:ext cx="2065106" cy="6206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800" b="1" dirty="0">
                <a:solidFill>
                  <a:srgbClr val="00B050"/>
                </a:solidFill>
              </a:rPr>
              <a:t>Control Terminal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697020" y="1602768"/>
            <a:ext cx="462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46021" y="1452727"/>
            <a:ext cx="676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3064C0"/>
                </a:solidFill>
              </a:rPr>
              <a:t>Metal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87469" y="1999934"/>
            <a:ext cx="462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36470" y="1849893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064C0"/>
                </a:solidFill>
              </a:rPr>
              <a:t>Oxide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687469" y="2685185"/>
            <a:ext cx="462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6470" y="2535144"/>
            <a:ext cx="1584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064C0"/>
                </a:solidFill>
              </a:rPr>
              <a:t>Semiconductor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7774" y="9746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0V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1414" y="1268061"/>
            <a:ext cx="13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Transistor</a:t>
            </a:r>
            <a:r>
              <a:rPr lang="en-US" sz="1800" b="1" dirty="0"/>
              <a:t>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74169" y="324295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Model (switch)</a:t>
            </a:r>
            <a:r>
              <a:rPr lang="en-US" sz="1800" b="1" dirty="0"/>
              <a:t>: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135148" y="4415319"/>
            <a:ext cx="8630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24901" y="4415319"/>
            <a:ext cx="8630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29957" y="24168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87957" y="241683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956920" y="3816104"/>
            <a:ext cx="1295543" cy="5979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38681" y="4220164"/>
            <a:ext cx="0" cy="1938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23862" y="3921199"/>
            <a:ext cx="0" cy="1938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6533" y="4240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01711" y="42409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03839" y="3473372"/>
            <a:ext cx="538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 = 0V   </a:t>
            </a:r>
            <a:r>
              <a:rPr lang="en-US" sz="1800" b="1" dirty="0">
                <a:solidFill>
                  <a:srgbClr val="FF0000"/>
                </a:solidFill>
                <a:sym typeface="Wingdings"/>
              </a:rPr>
              <a:t>  switch open </a:t>
            </a:r>
            <a:br>
              <a:rPr lang="en-US" sz="1800" b="1" dirty="0">
                <a:solidFill>
                  <a:srgbClr val="FF0000"/>
                </a:solidFill>
                <a:sym typeface="Wingdings"/>
              </a:rPr>
            </a:br>
            <a:r>
              <a:rPr lang="en-US" sz="1800" b="1" dirty="0">
                <a:solidFill>
                  <a:srgbClr val="FF0000"/>
                </a:solidFill>
                <a:sym typeface="Wingdings"/>
              </a:rPr>
              <a:t>                     (no current flows between A and B)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943139" y="4203689"/>
            <a:ext cx="1323104" cy="215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78115" y="13987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27774" y="9707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1V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03839" y="3473371"/>
            <a:ext cx="5374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 = 1V   </a:t>
            </a:r>
            <a:r>
              <a:rPr lang="en-US" sz="1800" b="1" dirty="0">
                <a:solidFill>
                  <a:srgbClr val="FF0000"/>
                </a:solidFill>
                <a:sym typeface="Wingdings"/>
              </a:rPr>
              <a:t>  switch closed </a:t>
            </a:r>
            <a:br>
              <a:rPr lang="en-US" sz="1800" b="1" dirty="0">
                <a:solidFill>
                  <a:srgbClr val="FF0000"/>
                </a:solidFill>
                <a:sym typeface="Wingdings"/>
              </a:rPr>
            </a:br>
            <a:r>
              <a:rPr lang="en-US" sz="1800" b="1" dirty="0">
                <a:solidFill>
                  <a:srgbClr val="FF0000"/>
                </a:solidFill>
                <a:sym typeface="Wingdings"/>
              </a:rPr>
              <a:t>                     (current can flow between A and B)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423" y="4540414"/>
            <a:ext cx="5448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Yes, this is simplistic. If you cringe, you do not need this explanation. Stick with what you know already.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3623862" y="3921199"/>
            <a:ext cx="0" cy="3692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3497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3" grpId="0"/>
      <p:bldP spid="15" grpId="0"/>
      <p:bldP spid="18" grpId="0"/>
      <p:bldP spid="18" grpId="1"/>
      <p:bldP spid="20" grpId="0"/>
      <p:bldP spid="25" grpId="0"/>
      <p:bldP spid="26" grpId="0"/>
      <p:bldP spid="34" grpId="0"/>
      <p:bldP spid="35" grpId="0"/>
      <p:bldP spid="37" grpId="0"/>
      <p:bldP spid="37" grpId="1"/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CMOS</a:t>
            </a:r>
            <a:br>
              <a:rPr lang="en-US"/>
            </a:br>
            <a:r>
              <a:rPr lang="en-US"/>
              <a:t>Complementary Metal Oxide Semiconductor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NMOS Transistor (= Switch)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Switch closed for C = 1V (“1”)</a:t>
            </a:r>
          </a:p>
          <a:p>
            <a:r>
              <a:rPr lang="en-US"/>
              <a:t>open for C = 0V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PMOS Transistor (= Switch)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Switch closed for C = 0V (“0”)</a:t>
            </a:r>
          </a:p>
          <a:p>
            <a:r>
              <a:rPr lang="en-US"/>
              <a:t>open for C = 1V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51434" y="4504953"/>
            <a:ext cx="4737100" cy="344488"/>
          </a:xfrm>
        </p:spPr>
        <p:txBody>
          <a:bodyPr/>
          <a:lstStyle/>
          <a:p>
            <a:r>
              <a:rPr lang="en-US"/>
              <a:t>CSC 322: Computer Organization Lab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16" y="2399109"/>
            <a:ext cx="733425" cy="1933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18992" y="211455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064C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03400" y="41786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064C0"/>
                </a:solidFill>
              </a:rPr>
              <a:t>B</a:t>
            </a:r>
            <a:endParaRPr lang="en-US" sz="2400" b="1" dirty="0">
              <a:solidFill>
                <a:srgbClr val="3064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8800" y="313454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064C0"/>
                </a:solidFill>
              </a:rPr>
              <a:t>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48" y="2381008"/>
            <a:ext cx="1120736" cy="19697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70924" y="211455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064C0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5331" y="41786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064C0"/>
                </a:solidFill>
              </a:rPr>
              <a:t>B</a:t>
            </a:r>
            <a:endParaRPr lang="en-US" sz="2400" b="1" dirty="0">
              <a:solidFill>
                <a:srgbClr val="3064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5382" y="31466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064C0"/>
                </a:solidFill>
              </a:rPr>
              <a:t>C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37" y="3115920"/>
            <a:ext cx="4381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 dirty="0"/>
              <a:t>Logic Gates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Spring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8B6FE-DF64-6440-8DA4-B4BA0AB1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786"/>
            <a:ext cx="15240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7ED38-29BE-0F45-9887-BFA3F02A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53821"/>
            <a:ext cx="1524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59027-8A40-994F-B43B-3C1D9B431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041" y="3765550"/>
            <a:ext cx="1524000" cy="63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8A6422-95FA-AB4C-B511-1F59A5411083}"/>
              </a:ext>
            </a:extLst>
          </p:cNvPr>
          <p:cNvSpPr txBox="1"/>
          <p:nvPr/>
        </p:nvSpPr>
        <p:spPr>
          <a:xfrm>
            <a:off x="1249795" y="203835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venir Book" panose="02000503020000020003" pitchFamily="2" charset="0"/>
              </a:rPr>
              <a:t>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2F838-74E6-D341-9AB0-FFCACF2BAD1B}"/>
              </a:ext>
            </a:extLst>
          </p:cNvPr>
          <p:cNvSpPr txBox="1"/>
          <p:nvPr/>
        </p:nvSpPr>
        <p:spPr>
          <a:xfrm>
            <a:off x="1195293" y="29444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venir Book" panose="02000503020000020003" pitchFamily="2" charset="0"/>
              </a:rPr>
              <a:t>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908F7-A989-F144-844C-778A3F0DFAF6}"/>
              </a:ext>
            </a:extLst>
          </p:cNvPr>
          <p:cNvSpPr txBox="1"/>
          <p:nvPr/>
        </p:nvSpPr>
        <p:spPr>
          <a:xfrm>
            <a:off x="1295400" y="39635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venir Book" panose="02000503020000020003" pitchFamily="2" charset="0"/>
              </a:rPr>
              <a:t>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CCF37B-0A46-7742-BEE9-5C9C63D0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1885950"/>
            <a:ext cx="1524000" cy="63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3F386-FE5C-6046-B7F7-6359DC676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390" y="2724150"/>
            <a:ext cx="1524000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EC5817-E99E-A949-8580-B7AE73570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426" y="3765550"/>
            <a:ext cx="1524000" cy="63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4C3A6D-BD86-BE46-820E-837632E00091}"/>
              </a:ext>
            </a:extLst>
          </p:cNvPr>
          <p:cNvSpPr txBox="1"/>
          <p:nvPr/>
        </p:nvSpPr>
        <p:spPr>
          <a:xfrm>
            <a:off x="5703058" y="197144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Avenir Book" panose="02000503020000020003" pitchFamily="2" charset="0"/>
              </a:rPr>
              <a:t>Xor</a:t>
            </a:r>
            <a:endParaRPr lang="en-US" sz="1800" b="1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77D316-E50D-4843-A15C-96C2803CDFFB}"/>
              </a:ext>
            </a:extLst>
          </p:cNvPr>
          <p:cNvSpPr txBox="1"/>
          <p:nvPr/>
        </p:nvSpPr>
        <p:spPr>
          <a:xfrm>
            <a:off x="5486400" y="284873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Avenir Book" panose="02000503020000020003" pitchFamily="2" charset="0"/>
              </a:rPr>
              <a:t>Nand</a:t>
            </a:r>
            <a:endParaRPr lang="en-US" sz="1800" b="1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99AF0-10A6-B248-9A7C-A1E2EB573FBE}"/>
              </a:ext>
            </a:extLst>
          </p:cNvPr>
          <p:cNvSpPr txBox="1"/>
          <p:nvPr/>
        </p:nvSpPr>
        <p:spPr>
          <a:xfrm>
            <a:off x="5666189" y="3900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Avenir Book" panose="02000503020000020003" pitchFamily="2" charset="0"/>
              </a:rPr>
              <a:t>Nor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5518FBB-E5D5-6345-B8FC-020E7DC5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84301"/>
            <a:ext cx="7543800" cy="425449"/>
          </a:xfrm>
        </p:spPr>
        <p:txBody>
          <a:bodyPr/>
          <a:lstStyle/>
          <a:p>
            <a:r>
              <a:rPr lang="en-US" dirty="0"/>
              <a:t>Basic elements needed to implement combinational logic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99B75-5757-A547-B2BA-A1C7333F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56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NOT (Inverter)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1504950"/>
            <a:ext cx="2479963" cy="3146988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/>
              <a:t>Encoding Byte Values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idx="1"/>
          </p:nvPr>
        </p:nvSpPr>
        <p:spPr>
          <a:xfrm>
            <a:off x="822960" y="1384301"/>
            <a:ext cx="7543800" cy="3017520"/>
          </a:xfrm>
        </p:spPr>
        <p:txBody>
          <a:bodyPr/>
          <a:lstStyle/>
          <a:p>
            <a:r>
              <a:rPr lang="en-US" dirty="0"/>
              <a:t>Byte = 8 bits</a:t>
            </a:r>
          </a:p>
          <a:p>
            <a:pPr lvl="1"/>
            <a:r>
              <a:rPr lang="en-US" dirty="0"/>
              <a:t>Binary 00000000</a:t>
            </a:r>
            <a:r>
              <a:rPr lang="en-US" baseline="-25000" dirty="0"/>
              <a:t>2</a:t>
            </a:r>
            <a:r>
              <a:rPr lang="en-US" dirty="0"/>
              <a:t> to 11111111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Decimal: 0</a:t>
            </a:r>
            <a:r>
              <a:rPr lang="en-US" baseline="-25000" dirty="0"/>
              <a:t>10</a:t>
            </a:r>
            <a:r>
              <a:rPr lang="en-US" dirty="0"/>
              <a:t> to 255</a:t>
            </a:r>
            <a:r>
              <a:rPr lang="en-US" baseline="-25000" dirty="0"/>
              <a:t>10</a:t>
            </a:r>
          </a:p>
          <a:p>
            <a:pPr lvl="1"/>
            <a:r>
              <a:rPr lang="en-US" dirty="0"/>
              <a:t>Hexadecimal 00</a:t>
            </a:r>
            <a:r>
              <a:rPr lang="en-US" baseline="-25000" dirty="0"/>
              <a:t>16</a:t>
            </a:r>
            <a:r>
              <a:rPr lang="en-US" dirty="0"/>
              <a:t> to FF</a:t>
            </a:r>
            <a:r>
              <a:rPr lang="en-US" baseline="-25000" dirty="0"/>
              <a:t>16</a:t>
            </a:r>
          </a:p>
          <a:p>
            <a:pPr lvl="2"/>
            <a:r>
              <a:rPr lang="en-US" dirty="0"/>
              <a:t>Base 16 number representation</a:t>
            </a:r>
          </a:p>
          <a:p>
            <a:pPr lvl="2"/>
            <a:r>
              <a:rPr lang="en-US" dirty="0"/>
              <a:t>Use characters ‘0’ to ‘9’ and ‘A’ to ‘F’</a:t>
            </a:r>
          </a:p>
          <a:p>
            <a:pPr lvl="2"/>
            <a:r>
              <a:rPr lang="en-US" dirty="0"/>
              <a:t>Write FA1D37B</a:t>
            </a:r>
            <a:r>
              <a:rPr lang="en-US" baseline="-25000" dirty="0"/>
              <a:t>16</a:t>
            </a:r>
            <a:r>
              <a:rPr lang="en-US" dirty="0"/>
              <a:t> in C as</a:t>
            </a:r>
          </a:p>
          <a:p>
            <a:pPr lvl="3"/>
            <a:r>
              <a:rPr lang="en-US" dirty="0"/>
              <a:t>0xFA1D37B</a:t>
            </a:r>
          </a:p>
          <a:p>
            <a:pPr lvl="3"/>
            <a:r>
              <a:rPr lang="en-US" dirty="0"/>
              <a:t>0xfa1d37b </a:t>
            </a:r>
          </a:p>
          <a:p>
            <a:pPr lvl="3"/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21471" y="1414677"/>
            <a:ext cx="1395840" cy="3332801"/>
            <a:chOff x="0" y="177"/>
            <a:chExt cx="1140" cy="2721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499"/>
              <a:ext cx="1104" cy="2399"/>
              <a:chOff x="0" y="-8"/>
              <a:chExt cx="1104" cy="2399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0" y="-8"/>
                <a:ext cx="288" cy="239"/>
                <a:chOff x="0" y="-8"/>
                <a:chExt cx="288" cy="239"/>
              </a:xfrm>
            </p:grpSpPr>
            <p:sp>
              <p:nvSpPr>
                <p:cNvPr id="4316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2" name="Rectangle 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288" y="-8"/>
                <a:ext cx="288" cy="239"/>
                <a:chOff x="0" y="-8"/>
                <a:chExt cx="288" cy="239"/>
              </a:xfrm>
            </p:grpSpPr>
            <p:sp>
              <p:nvSpPr>
                <p:cNvPr id="4315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60" name="Rectangle 1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576" y="-8"/>
                <a:ext cx="528" cy="239"/>
                <a:chOff x="0" y="-8"/>
                <a:chExt cx="528" cy="239"/>
              </a:xfrm>
            </p:grpSpPr>
            <p:sp>
              <p:nvSpPr>
                <p:cNvPr id="4315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8" name="Rectangle 1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0" y="136"/>
                <a:ext cx="288" cy="239"/>
                <a:chOff x="0" y="-8"/>
                <a:chExt cx="288" cy="239"/>
              </a:xfrm>
            </p:grpSpPr>
            <p:sp>
              <p:nvSpPr>
                <p:cNvPr id="4315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6" name="Rectangle 1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88" y="136"/>
                <a:ext cx="288" cy="239"/>
                <a:chOff x="0" y="-8"/>
                <a:chExt cx="288" cy="239"/>
              </a:xfrm>
            </p:grpSpPr>
            <p:sp>
              <p:nvSpPr>
                <p:cNvPr id="4315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4" name="Rectangle 2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576" y="136"/>
                <a:ext cx="528" cy="239"/>
                <a:chOff x="0" y="-8"/>
                <a:chExt cx="528" cy="239"/>
              </a:xfrm>
            </p:grpSpPr>
            <p:sp>
              <p:nvSpPr>
                <p:cNvPr id="4315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2" name="Rectangle 2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0" y="280"/>
                <a:ext cx="288" cy="239"/>
                <a:chOff x="0" y="-8"/>
                <a:chExt cx="288" cy="239"/>
              </a:xfrm>
            </p:grpSpPr>
            <p:sp>
              <p:nvSpPr>
                <p:cNvPr id="4314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50" name="Rectangle 2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88" y="280"/>
                <a:ext cx="288" cy="239"/>
                <a:chOff x="0" y="-8"/>
                <a:chExt cx="288" cy="239"/>
              </a:xfrm>
            </p:grpSpPr>
            <p:sp>
              <p:nvSpPr>
                <p:cNvPr id="4314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8" name="Rectangle 3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576" y="280"/>
                <a:ext cx="528" cy="239"/>
                <a:chOff x="0" y="-8"/>
                <a:chExt cx="528" cy="239"/>
              </a:xfrm>
            </p:grpSpPr>
            <p:sp>
              <p:nvSpPr>
                <p:cNvPr id="4314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6" name="Rectangle 3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0" y="424"/>
                <a:ext cx="288" cy="239"/>
                <a:chOff x="0" y="-8"/>
                <a:chExt cx="288" cy="239"/>
              </a:xfrm>
            </p:grpSpPr>
            <p:sp>
              <p:nvSpPr>
                <p:cNvPr id="4314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4" name="Rectangle 3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88" y="424"/>
                <a:ext cx="288" cy="239"/>
                <a:chOff x="0" y="-8"/>
                <a:chExt cx="288" cy="239"/>
              </a:xfrm>
            </p:grpSpPr>
            <p:sp>
              <p:nvSpPr>
                <p:cNvPr id="4314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2" name="Rectangle 3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576" y="424"/>
                <a:ext cx="528" cy="239"/>
                <a:chOff x="0" y="-8"/>
                <a:chExt cx="528" cy="239"/>
              </a:xfrm>
            </p:grpSpPr>
            <p:sp>
              <p:nvSpPr>
                <p:cNvPr id="4313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40" name="Rectangle 4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0" y="568"/>
                <a:ext cx="288" cy="239"/>
                <a:chOff x="0" y="-8"/>
                <a:chExt cx="288" cy="239"/>
              </a:xfrm>
            </p:grpSpPr>
            <p:sp>
              <p:nvSpPr>
                <p:cNvPr id="4313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8" name="Rectangle 4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288" y="568"/>
                <a:ext cx="288" cy="239"/>
                <a:chOff x="0" y="-8"/>
                <a:chExt cx="288" cy="239"/>
              </a:xfrm>
            </p:grpSpPr>
            <p:sp>
              <p:nvSpPr>
                <p:cNvPr id="4313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6" name="Rectangle 4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576" y="568"/>
                <a:ext cx="528" cy="239"/>
                <a:chOff x="0" y="-8"/>
                <a:chExt cx="528" cy="239"/>
              </a:xfrm>
            </p:grpSpPr>
            <p:sp>
              <p:nvSpPr>
                <p:cNvPr id="4313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4" name="Rectangle 5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0" y="712"/>
                <a:ext cx="288" cy="239"/>
                <a:chOff x="0" y="-8"/>
                <a:chExt cx="288" cy="239"/>
              </a:xfrm>
            </p:grpSpPr>
            <p:sp>
              <p:nvSpPr>
                <p:cNvPr id="4313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2" name="Rectangle 5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288" y="712"/>
                <a:ext cx="288" cy="239"/>
                <a:chOff x="0" y="-8"/>
                <a:chExt cx="288" cy="239"/>
              </a:xfrm>
            </p:grpSpPr>
            <p:sp>
              <p:nvSpPr>
                <p:cNvPr id="4312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30" name="Rectangle 5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576" y="712"/>
                <a:ext cx="528" cy="239"/>
                <a:chOff x="0" y="-8"/>
                <a:chExt cx="528" cy="239"/>
              </a:xfrm>
            </p:grpSpPr>
            <p:sp>
              <p:nvSpPr>
                <p:cNvPr id="4312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8" name="Rectangle 6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0" y="856"/>
                <a:ext cx="288" cy="239"/>
                <a:chOff x="0" y="-8"/>
                <a:chExt cx="288" cy="239"/>
              </a:xfrm>
            </p:grpSpPr>
            <p:sp>
              <p:nvSpPr>
                <p:cNvPr id="4312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6" name="Rectangle 6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288" y="856"/>
                <a:ext cx="288" cy="239"/>
                <a:chOff x="0" y="-8"/>
                <a:chExt cx="288" cy="239"/>
              </a:xfrm>
            </p:grpSpPr>
            <p:sp>
              <p:nvSpPr>
                <p:cNvPr id="4312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4" name="Rectangle 6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576" y="856"/>
                <a:ext cx="528" cy="239"/>
                <a:chOff x="0" y="-8"/>
                <a:chExt cx="528" cy="239"/>
              </a:xfrm>
            </p:grpSpPr>
            <p:sp>
              <p:nvSpPr>
                <p:cNvPr id="4312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2" name="Rectangle 69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0" y="1000"/>
                <a:ext cx="288" cy="239"/>
                <a:chOff x="0" y="-8"/>
                <a:chExt cx="288" cy="239"/>
              </a:xfrm>
            </p:grpSpPr>
            <p:sp>
              <p:nvSpPr>
                <p:cNvPr id="4311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20" name="Rectangle 7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288" y="1000"/>
                <a:ext cx="288" cy="239"/>
                <a:chOff x="0" y="-8"/>
                <a:chExt cx="288" cy="239"/>
              </a:xfrm>
            </p:grpSpPr>
            <p:sp>
              <p:nvSpPr>
                <p:cNvPr id="4311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8" name="Rectangle 7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576" y="1000"/>
                <a:ext cx="528" cy="239"/>
                <a:chOff x="0" y="-8"/>
                <a:chExt cx="528" cy="239"/>
              </a:xfrm>
            </p:grpSpPr>
            <p:sp>
              <p:nvSpPr>
                <p:cNvPr id="4311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6" name="Rectangle 78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0" y="1144"/>
                <a:ext cx="288" cy="239"/>
                <a:chOff x="0" y="-8"/>
                <a:chExt cx="288" cy="239"/>
              </a:xfrm>
            </p:grpSpPr>
            <p:sp>
              <p:nvSpPr>
                <p:cNvPr id="4311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4" name="Rectangle 8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88" y="1144"/>
                <a:ext cx="288" cy="239"/>
                <a:chOff x="0" y="-8"/>
                <a:chExt cx="288" cy="239"/>
              </a:xfrm>
            </p:grpSpPr>
            <p:sp>
              <p:nvSpPr>
                <p:cNvPr id="4311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2" name="Rectangle 8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576" y="1144"/>
                <a:ext cx="528" cy="239"/>
                <a:chOff x="0" y="-8"/>
                <a:chExt cx="528" cy="239"/>
              </a:xfrm>
            </p:grpSpPr>
            <p:sp>
              <p:nvSpPr>
                <p:cNvPr id="4310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10" name="Rectangle 87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0" y="1288"/>
                <a:ext cx="288" cy="239"/>
                <a:chOff x="0" y="-8"/>
                <a:chExt cx="288" cy="239"/>
              </a:xfrm>
            </p:grpSpPr>
            <p:sp>
              <p:nvSpPr>
                <p:cNvPr id="4310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8" name="Rectangle 9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8" name="Group 91"/>
              <p:cNvGrpSpPr>
                <a:grpSpLocks/>
              </p:cNvGrpSpPr>
              <p:nvPr/>
            </p:nvGrpSpPr>
            <p:grpSpPr bwMode="auto">
              <a:xfrm>
                <a:off x="288" y="1288"/>
                <a:ext cx="288" cy="239"/>
                <a:chOff x="0" y="-8"/>
                <a:chExt cx="288" cy="239"/>
              </a:xfrm>
            </p:grpSpPr>
            <p:sp>
              <p:nvSpPr>
                <p:cNvPr id="4310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6" name="Rectangle 9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43009" name="Group 94"/>
              <p:cNvGrpSpPr>
                <a:grpSpLocks/>
              </p:cNvGrpSpPr>
              <p:nvPr/>
            </p:nvGrpSpPr>
            <p:grpSpPr bwMode="auto">
              <a:xfrm>
                <a:off x="576" y="1288"/>
                <a:ext cx="528" cy="239"/>
                <a:chOff x="0" y="-8"/>
                <a:chExt cx="528" cy="239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3014" name="Group 97"/>
              <p:cNvGrpSpPr>
                <a:grpSpLocks/>
              </p:cNvGrpSpPr>
              <p:nvPr/>
            </p:nvGrpSpPr>
            <p:grpSpPr bwMode="auto">
              <a:xfrm>
                <a:off x="0" y="1432"/>
                <a:ext cx="288" cy="239"/>
                <a:chOff x="0" y="-8"/>
                <a:chExt cx="288" cy="239"/>
              </a:xfrm>
            </p:grpSpPr>
            <p:sp>
              <p:nvSpPr>
                <p:cNvPr id="4310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2" name="Rectangle 9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3015" name="Group 100"/>
              <p:cNvGrpSpPr>
                <a:grpSpLocks/>
              </p:cNvGrpSpPr>
              <p:nvPr/>
            </p:nvGrpSpPr>
            <p:grpSpPr bwMode="auto">
              <a:xfrm>
                <a:off x="288" y="1432"/>
                <a:ext cx="288" cy="239"/>
                <a:chOff x="0" y="-8"/>
                <a:chExt cx="288" cy="239"/>
              </a:xfrm>
            </p:grpSpPr>
            <p:sp>
              <p:nvSpPr>
                <p:cNvPr id="4309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100" name="Rectangle 102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3019" name="Group 103"/>
              <p:cNvGrpSpPr>
                <a:grpSpLocks/>
              </p:cNvGrpSpPr>
              <p:nvPr/>
            </p:nvGrpSpPr>
            <p:grpSpPr bwMode="auto">
              <a:xfrm>
                <a:off x="576" y="1432"/>
                <a:ext cx="528" cy="239"/>
                <a:chOff x="0" y="-8"/>
                <a:chExt cx="528" cy="239"/>
              </a:xfrm>
            </p:grpSpPr>
            <p:sp>
              <p:nvSpPr>
                <p:cNvPr id="4309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8" name="Rectangle 10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020" name="Group 106"/>
              <p:cNvGrpSpPr>
                <a:grpSpLocks/>
              </p:cNvGrpSpPr>
              <p:nvPr/>
            </p:nvGrpSpPr>
            <p:grpSpPr bwMode="auto">
              <a:xfrm>
                <a:off x="0" y="1576"/>
                <a:ext cx="288" cy="239"/>
                <a:chOff x="0" y="-8"/>
                <a:chExt cx="288" cy="239"/>
              </a:xfrm>
            </p:grpSpPr>
            <p:sp>
              <p:nvSpPr>
                <p:cNvPr id="4309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6" name="Rectangle 10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021" name="Group 109"/>
              <p:cNvGrpSpPr>
                <a:grpSpLocks/>
              </p:cNvGrpSpPr>
              <p:nvPr/>
            </p:nvGrpSpPr>
            <p:grpSpPr bwMode="auto">
              <a:xfrm>
                <a:off x="288" y="1576"/>
                <a:ext cx="288" cy="239"/>
                <a:chOff x="0" y="-8"/>
                <a:chExt cx="288" cy="239"/>
              </a:xfrm>
            </p:grpSpPr>
            <p:sp>
              <p:nvSpPr>
                <p:cNvPr id="4309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4" name="Rectangle 111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3022" name="Group 112"/>
              <p:cNvGrpSpPr>
                <a:grpSpLocks/>
              </p:cNvGrpSpPr>
              <p:nvPr/>
            </p:nvGrpSpPr>
            <p:grpSpPr bwMode="auto">
              <a:xfrm>
                <a:off x="576" y="1576"/>
                <a:ext cx="528" cy="239"/>
                <a:chOff x="0" y="-8"/>
                <a:chExt cx="528" cy="239"/>
              </a:xfrm>
            </p:grpSpPr>
            <p:sp>
              <p:nvSpPr>
                <p:cNvPr id="4309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2" name="Rectangle 11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3023" name="Group 115"/>
              <p:cNvGrpSpPr>
                <a:grpSpLocks/>
              </p:cNvGrpSpPr>
              <p:nvPr/>
            </p:nvGrpSpPr>
            <p:grpSpPr bwMode="auto">
              <a:xfrm>
                <a:off x="0" y="1720"/>
                <a:ext cx="288" cy="239"/>
                <a:chOff x="0" y="-8"/>
                <a:chExt cx="288" cy="239"/>
              </a:xfrm>
            </p:grpSpPr>
            <p:sp>
              <p:nvSpPr>
                <p:cNvPr id="4308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90" name="Rectangle 11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3024" name="Group 118"/>
              <p:cNvGrpSpPr>
                <a:grpSpLocks/>
              </p:cNvGrpSpPr>
              <p:nvPr/>
            </p:nvGrpSpPr>
            <p:grpSpPr bwMode="auto">
              <a:xfrm>
                <a:off x="288" y="1720"/>
                <a:ext cx="288" cy="239"/>
                <a:chOff x="0" y="-8"/>
                <a:chExt cx="288" cy="239"/>
              </a:xfrm>
            </p:grpSpPr>
            <p:sp>
              <p:nvSpPr>
                <p:cNvPr id="4308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8" name="Rectangle 120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3025" name="Group 121"/>
              <p:cNvGrpSpPr>
                <a:grpSpLocks/>
              </p:cNvGrpSpPr>
              <p:nvPr/>
            </p:nvGrpSpPr>
            <p:grpSpPr bwMode="auto">
              <a:xfrm>
                <a:off x="576" y="1720"/>
                <a:ext cx="528" cy="239"/>
                <a:chOff x="0" y="-8"/>
                <a:chExt cx="528" cy="239"/>
              </a:xfrm>
            </p:grpSpPr>
            <p:sp>
              <p:nvSpPr>
                <p:cNvPr id="4308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6" name="Rectangle 12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3026" name="Group 124"/>
              <p:cNvGrpSpPr>
                <a:grpSpLocks/>
              </p:cNvGrpSpPr>
              <p:nvPr/>
            </p:nvGrpSpPr>
            <p:grpSpPr bwMode="auto">
              <a:xfrm>
                <a:off x="0" y="1864"/>
                <a:ext cx="288" cy="239"/>
                <a:chOff x="0" y="-8"/>
                <a:chExt cx="288" cy="239"/>
              </a:xfrm>
            </p:grpSpPr>
            <p:sp>
              <p:nvSpPr>
                <p:cNvPr id="4308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4" name="Rectangle 12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3027" name="Group 127"/>
              <p:cNvGrpSpPr>
                <a:grpSpLocks/>
              </p:cNvGrpSpPr>
              <p:nvPr/>
            </p:nvGrpSpPr>
            <p:grpSpPr bwMode="auto">
              <a:xfrm>
                <a:off x="288" y="1864"/>
                <a:ext cx="288" cy="239"/>
                <a:chOff x="0" y="-8"/>
                <a:chExt cx="288" cy="239"/>
              </a:xfrm>
            </p:grpSpPr>
            <p:sp>
              <p:nvSpPr>
                <p:cNvPr id="4308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2" name="Rectangle 129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43028" name="Group 130"/>
              <p:cNvGrpSpPr>
                <a:grpSpLocks/>
              </p:cNvGrpSpPr>
              <p:nvPr/>
            </p:nvGrpSpPr>
            <p:grpSpPr bwMode="auto">
              <a:xfrm>
                <a:off x="576" y="1864"/>
                <a:ext cx="528" cy="239"/>
                <a:chOff x="0" y="-8"/>
                <a:chExt cx="528" cy="239"/>
              </a:xfrm>
            </p:grpSpPr>
            <p:sp>
              <p:nvSpPr>
                <p:cNvPr id="4307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80" name="Rectangle 13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43029" name="Group 133"/>
              <p:cNvGrpSpPr>
                <a:grpSpLocks/>
              </p:cNvGrpSpPr>
              <p:nvPr/>
            </p:nvGrpSpPr>
            <p:grpSpPr bwMode="auto">
              <a:xfrm>
                <a:off x="0" y="2008"/>
                <a:ext cx="288" cy="239"/>
                <a:chOff x="0" y="-8"/>
                <a:chExt cx="288" cy="239"/>
              </a:xfrm>
            </p:grpSpPr>
            <p:sp>
              <p:nvSpPr>
                <p:cNvPr id="4307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8" name="Rectangle 13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43030" name="Group 136"/>
              <p:cNvGrpSpPr>
                <a:grpSpLocks/>
              </p:cNvGrpSpPr>
              <p:nvPr/>
            </p:nvGrpSpPr>
            <p:grpSpPr bwMode="auto">
              <a:xfrm>
                <a:off x="288" y="2008"/>
                <a:ext cx="288" cy="239"/>
                <a:chOff x="0" y="-8"/>
                <a:chExt cx="288" cy="239"/>
              </a:xfrm>
            </p:grpSpPr>
            <p:sp>
              <p:nvSpPr>
                <p:cNvPr id="4307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6" name="Rectangle 138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43031" name="Group 139"/>
              <p:cNvGrpSpPr>
                <a:grpSpLocks/>
              </p:cNvGrpSpPr>
              <p:nvPr/>
            </p:nvGrpSpPr>
            <p:grpSpPr bwMode="auto">
              <a:xfrm>
                <a:off x="576" y="2008"/>
                <a:ext cx="528" cy="239"/>
                <a:chOff x="0" y="-8"/>
                <a:chExt cx="528" cy="239"/>
              </a:xfrm>
            </p:grpSpPr>
            <p:sp>
              <p:nvSpPr>
                <p:cNvPr id="4307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4" name="Rectangle 14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43032" name="Group 142"/>
              <p:cNvGrpSpPr>
                <a:grpSpLocks/>
              </p:cNvGrpSpPr>
              <p:nvPr/>
            </p:nvGrpSpPr>
            <p:grpSpPr bwMode="auto">
              <a:xfrm>
                <a:off x="0" y="2152"/>
                <a:ext cx="288" cy="239"/>
                <a:chOff x="0" y="-8"/>
                <a:chExt cx="288" cy="239"/>
              </a:xfrm>
            </p:grpSpPr>
            <p:sp>
              <p:nvSpPr>
                <p:cNvPr id="4307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2" name="Rectangle 14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43033" name="Group 145"/>
              <p:cNvGrpSpPr>
                <a:grpSpLocks/>
              </p:cNvGrpSpPr>
              <p:nvPr/>
            </p:nvGrpSpPr>
            <p:grpSpPr bwMode="auto">
              <a:xfrm>
                <a:off x="288" y="2152"/>
                <a:ext cx="288" cy="239"/>
                <a:chOff x="0" y="-8"/>
                <a:chExt cx="288" cy="239"/>
              </a:xfrm>
            </p:grpSpPr>
            <p:sp>
              <p:nvSpPr>
                <p:cNvPr id="4306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70" name="Rectangle 147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43034" name="Group 148"/>
              <p:cNvGrpSpPr>
                <a:grpSpLocks/>
              </p:cNvGrpSpPr>
              <p:nvPr/>
            </p:nvGrpSpPr>
            <p:grpSpPr bwMode="auto">
              <a:xfrm>
                <a:off x="576" y="2152"/>
                <a:ext cx="528" cy="239"/>
                <a:chOff x="0" y="-8"/>
                <a:chExt cx="528" cy="239"/>
              </a:xfrm>
            </p:grpSpPr>
            <p:sp>
              <p:nvSpPr>
                <p:cNvPr id="4306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43068" name="Rectangle 15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43016" name="Rectangle 151"/>
            <p:cNvSpPr>
              <a:spLocks/>
            </p:cNvSpPr>
            <p:nvPr/>
          </p:nvSpPr>
          <p:spPr bwMode="auto">
            <a:xfrm rot="19260000">
              <a:off x="47" y="267"/>
              <a:ext cx="368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43017" name="Rectangle 152"/>
            <p:cNvSpPr>
              <a:spLocks/>
            </p:cNvSpPr>
            <p:nvPr/>
          </p:nvSpPr>
          <p:spPr bwMode="auto">
            <a:xfrm rot="19260000">
              <a:off x="314" y="177"/>
              <a:ext cx="635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43018" name="Rectangle 153"/>
            <p:cNvSpPr>
              <a:spLocks/>
            </p:cNvSpPr>
            <p:nvPr/>
          </p:nvSpPr>
          <p:spPr bwMode="auto">
            <a:xfrm rot="19260000">
              <a:off x="618" y="210"/>
              <a:ext cx="522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  <p:sp>
        <p:nvSpPr>
          <p:cNvPr id="43010" name="Rectangle 43009"/>
          <p:cNvSpPr/>
          <p:nvPr/>
        </p:nvSpPr>
        <p:spPr>
          <a:xfrm>
            <a:off x="2133600" y="4019550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15213:   0011  1011 0110  1101</a:t>
            </a:r>
            <a:endParaRPr lang="en-US" sz="1600" dirty="0"/>
          </a:p>
        </p:txBody>
      </p:sp>
      <p:sp>
        <p:nvSpPr>
          <p:cNvPr id="43011" name="Left Brace 43010"/>
          <p:cNvSpPr/>
          <p:nvPr/>
        </p:nvSpPr>
        <p:spPr bwMode="auto">
          <a:xfrm>
            <a:off x="3497478" y="4092364"/>
            <a:ext cx="132431" cy="457594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156" name="Left Brace 155"/>
          <p:cNvSpPr/>
          <p:nvPr/>
        </p:nvSpPr>
        <p:spPr bwMode="auto">
          <a:xfrm>
            <a:off x="4190382" y="4092364"/>
            <a:ext cx="132431" cy="457594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157" name="Left Brace 156"/>
          <p:cNvSpPr/>
          <p:nvPr/>
        </p:nvSpPr>
        <p:spPr bwMode="auto">
          <a:xfrm>
            <a:off x="4880911" y="4092364"/>
            <a:ext cx="132431" cy="457594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158" name="Left Brace 157"/>
          <p:cNvSpPr/>
          <p:nvPr/>
        </p:nvSpPr>
        <p:spPr bwMode="auto">
          <a:xfrm>
            <a:off x="5550042" y="4092364"/>
            <a:ext cx="132431" cy="457594"/>
          </a:xfrm>
          <a:prstGeom prst="leftBrac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425314" y="4437373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500" dirty="0"/>
          </a:p>
        </p:txBody>
      </p:sp>
      <p:sp>
        <p:nvSpPr>
          <p:cNvPr id="161" name="Rectangle 160"/>
          <p:cNvSpPr/>
          <p:nvPr/>
        </p:nvSpPr>
        <p:spPr>
          <a:xfrm>
            <a:off x="4118218" y="4437373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 New" pitchFamily="49" charset="0"/>
                <a:cs typeface="Courier New" pitchFamily="49" charset="0"/>
              </a:rPr>
              <a:t>B</a:t>
            </a:r>
            <a:endParaRPr lang="en-US" sz="1500" dirty="0"/>
          </a:p>
        </p:txBody>
      </p:sp>
      <p:sp>
        <p:nvSpPr>
          <p:cNvPr id="162" name="Rectangle 161"/>
          <p:cNvSpPr/>
          <p:nvPr/>
        </p:nvSpPr>
        <p:spPr>
          <a:xfrm>
            <a:off x="4808747" y="4437373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 New" pitchFamily="49" charset="0"/>
                <a:cs typeface="Courier New" pitchFamily="49" charset="0"/>
              </a:rPr>
              <a:t>6</a:t>
            </a:r>
            <a:endParaRPr lang="en-US" sz="1500" dirty="0"/>
          </a:p>
        </p:txBody>
      </p:sp>
      <p:sp>
        <p:nvSpPr>
          <p:cNvPr id="163" name="Rectangle 162"/>
          <p:cNvSpPr/>
          <p:nvPr/>
        </p:nvSpPr>
        <p:spPr>
          <a:xfrm>
            <a:off x="5477878" y="4437373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 New" pitchFamily="49" charset="0"/>
                <a:cs typeface="Courier New" pitchFamily="49" charset="0"/>
              </a:rPr>
              <a:t>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72425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/>
      <p:bldP spid="43011" grpId="0" animBg="1"/>
      <p:bldP spid="156" grpId="0" animBg="1"/>
      <p:bldP spid="157" grpId="0" animBg="1"/>
      <p:bldP spid="158" grpId="0" animBg="1"/>
      <p:bldP spid="160" grpId="0"/>
      <p:bldP spid="161" grpId="0"/>
      <p:bldP spid="162" grpId="0"/>
      <p:bldP spid="16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Gates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402" y="1330008"/>
            <a:ext cx="3047645" cy="31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14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2325" y="-98425"/>
            <a:ext cx="7543800" cy="3565525"/>
          </a:xfrm>
        </p:spPr>
        <p:txBody>
          <a:bodyPr/>
          <a:lstStyle/>
          <a:p>
            <a:pPr defTabSz="685793" fontAlgn="auto">
              <a:buFont typeface="Calibri" panose="020F0502020204030204" pitchFamily="34" charset="0"/>
              <a:buNone/>
              <a:defRPr/>
            </a:pPr>
            <a:r>
              <a:rPr lang="en-US" dirty="0"/>
              <a:t>Part III: Truth Tables and Boolean algebra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500" y="3598863"/>
            <a:ext cx="7543800" cy="1143000"/>
          </a:xfrm>
        </p:spPr>
        <p:txBody>
          <a:bodyPr rtlCol="0">
            <a:normAutofit/>
          </a:bodyPr>
          <a:lstStyle/>
          <a:p>
            <a:pPr defTabSz="685793" fontAlgn="auto">
              <a:buFont typeface="Calibri" panose="020F0502020204030204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225" y="1676007"/>
            <a:ext cx="3756518" cy="2434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Combinatorial Logic</a:t>
            </a:r>
          </a:p>
          <a:p>
            <a:pPr lvl="1"/>
            <a:r>
              <a:rPr lang="en-US" dirty="0"/>
              <a:t>Logic, arithmetic</a:t>
            </a:r>
          </a:p>
          <a:p>
            <a:pPr lvl="1"/>
            <a:r>
              <a:rPr lang="en-US" dirty="0"/>
              <a:t>Hardware!</a:t>
            </a:r>
          </a:p>
          <a:p>
            <a:r>
              <a:rPr lang="en-US" dirty="0"/>
              <a:t>Sequential Logic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Time: do this, then that</a:t>
            </a:r>
          </a:p>
          <a:p>
            <a:r>
              <a:rPr lang="en-US" dirty="0" err="1"/>
              <a:t>Datapath</a:t>
            </a:r>
            <a:endParaRPr lang="en-US" dirty="0"/>
          </a:p>
          <a:p>
            <a:pPr lvl="1"/>
            <a:r>
              <a:rPr lang="en-US" dirty="0"/>
              <a:t>Implement instruction set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Telling each piece what to do</a:t>
            </a:r>
          </a:p>
          <a:p>
            <a:r>
              <a:rPr lang="en-US" dirty="0"/>
              <a:t>Pipelining</a:t>
            </a:r>
          </a:p>
          <a:p>
            <a:pPr lvl="1"/>
            <a:r>
              <a:rPr lang="en-US" dirty="0"/>
              <a:t>Make it go fast!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148085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Von-Neumann Model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275907" y="1581150"/>
            <a:ext cx="2011179" cy="703913"/>
          </a:xfrm>
          <a:prstGeom prst="rect">
            <a:avLst/>
          </a:prstGeom>
          <a:noFill/>
          <a:ln w="9525">
            <a:solidFill>
              <a:srgbClr val="0B64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b="1">
                <a:solidFill>
                  <a:srgbClr val="0B644C"/>
                </a:solidFill>
              </a:rPr>
              <a:t>Memory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141828" y="2486181"/>
            <a:ext cx="2279337" cy="11061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>
              <a:solidFill>
                <a:srgbClr val="C00000"/>
              </a:solidFill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382049" y="3843727"/>
            <a:ext cx="3709510" cy="804472"/>
          </a:xfrm>
          <a:prstGeom prst="rect">
            <a:avLst/>
          </a:prstGeom>
          <a:noFill/>
          <a:ln w="9525">
            <a:solidFill>
              <a:srgbClr val="0B64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b="1">
                <a:solidFill>
                  <a:srgbClr val="0B644C"/>
                </a:solidFill>
              </a:rPr>
              <a:t>Control Unit</a:t>
            </a:r>
          </a:p>
          <a:p>
            <a:pPr algn="ctr"/>
            <a:endParaRPr lang="en-US" sz="1350" b="1">
              <a:solidFill>
                <a:srgbClr val="0B644C"/>
              </a:solidFill>
            </a:endParaRPr>
          </a:p>
          <a:p>
            <a:pPr algn="ctr"/>
            <a:endParaRPr lang="en-US" sz="1350" b="1">
              <a:solidFill>
                <a:srgbClr val="0B644C"/>
              </a:solidFill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5957479" y="1681709"/>
            <a:ext cx="804472" cy="905031"/>
          </a:xfrm>
          <a:prstGeom prst="rect">
            <a:avLst/>
          </a:prstGeom>
          <a:noFill/>
          <a:ln w="9525">
            <a:solidFill>
              <a:srgbClr val="0B64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b="1">
                <a:solidFill>
                  <a:srgbClr val="0B644C"/>
                </a:solidFill>
              </a:rPr>
              <a:t>I/O</a:t>
            </a:r>
          </a:p>
        </p:txBody>
      </p:sp>
      <p:grpSp>
        <p:nvGrpSpPr>
          <p:cNvPr id="35848" name="Group 26"/>
          <p:cNvGrpSpPr>
            <a:grpSpLocks/>
          </p:cNvGrpSpPr>
          <p:nvPr/>
        </p:nvGrpSpPr>
        <p:grpSpPr bwMode="auto">
          <a:xfrm>
            <a:off x="3409985" y="3089533"/>
            <a:ext cx="938550" cy="396998"/>
            <a:chOff x="528" y="2688"/>
            <a:chExt cx="672" cy="379"/>
          </a:xfrm>
        </p:grpSpPr>
        <p:grpSp>
          <p:nvGrpSpPr>
            <p:cNvPr id="35863" name="Group 24"/>
            <p:cNvGrpSpPr>
              <a:grpSpLocks/>
            </p:cNvGrpSpPr>
            <p:nvPr/>
          </p:nvGrpSpPr>
          <p:grpSpPr bwMode="auto">
            <a:xfrm>
              <a:off x="528" y="2688"/>
              <a:ext cx="672" cy="288"/>
              <a:chOff x="528" y="2688"/>
              <a:chExt cx="672" cy="288"/>
            </a:xfrm>
          </p:grpSpPr>
          <p:sp>
            <p:nvSpPr>
              <p:cNvPr id="35865" name="Line 13"/>
              <p:cNvSpPr>
                <a:spLocks noChangeShapeType="1"/>
              </p:cNvSpPr>
              <p:nvPr/>
            </p:nvSpPr>
            <p:spPr bwMode="auto">
              <a:xfrm>
                <a:off x="768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66" name="Line 14"/>
              <p:cNvSpPr>
                <a:spLocks noChangeShapeType="1"/>
              </p:cNvSpPr>
              <p:nvPr/>
            </p:nvSpPr>
            <p:spPr bwMode="auto">
              <a:xfrm flipV="1">
                <a:off x="864" y="268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67" name="Line 19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68" name="Line 20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144" cy="288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69" name="Line 21"/>
              <p:cNvSpPr>
                <a:spLocks noChangeShapeType="1"/>
              </p:cNvSpPr>
              <p:nvPr/>
            </p:nvSpPr>
            <p:spPr bwMode="auto">
              <a:xfrm>
                <a:off x="6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70" name="Line 22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  <p:sp>
            <p:nvSpPr>
              <p:cNvPr id="35871" name="Line 23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rgbClr val="0B644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 b="1">
                  <a:solidFill>
                    <a:srgbClr val="0B644C"/>
                  </a:solidFill>
                </a:endParaRPr>
              </a:p>
            </p:txBody>
          </p:sp>
        </p:grpSp>
        <p:sp>
          <p:nvSpPr>
            <p:cNvPr id="35864" name="Text Box 25"/>
            <p:cNvSpPr txBox="1">
              <a:spLocks noChangeArrowheads="1"/>
            </p:cNvSpPr>
            <p:nvPr/>
          </p:nvSpPr>
          <p:spPr bwMode="auto">
            <a:xfrm>
              <a:off x="705" y="2731"/>
              <a:ext cx="397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b="1" dirty="0">
                  <a:solidFill>
                    <a:srgbClr val="0B644C"/>
                  </a:solidFill>
                  <a:latin typeface="+mn-lt"/>
                </a:rPr>
                <a:t>ALU</a:t>
              </a:r>
            </a:p>
          </p:txBody>
        </p:sp>
      </p:grpSp>
      <p:grpSp>
        <p:nvGrpSpPr>
          <p:cNvPr id="35849" name="Group 29"/>
          <p:cNvGrpSpPr>
            <a:grpSpLocks/>
          </p:cNvGrpSpPr>
          <p:nvPr/>
        </p:nvGrpSpPr>
        <p:grpSpPr bwMode="auto">
          <a:xfrm>
            <a:off x="4616693" y="2838139"/>
            <a:ext cx="603354" cy="653634"/>
            <a:chOff x="720" y="1632"/>
            <a:chExt cx="432" cy="624"/>
          </a:xfrm>
        </p:grpSpPr>
        <p:sp>
          <p:nvSpPr>
            <p:cNvPr id="35861" name="Rectangle 27"/>
            <p:cNvSpPr>
              <a:spLocks noChangeArrowheads="1"/>
            </p:cNvSpPr>
            <p:nvPr/>
          </p:nvSpPr>
          <p:spPr bwMode="auto">
            <a:xfrm>
              <a:off x="720" y="1632"/>
              <a:ext cx="432" cy="624"/>
            </a:xfrm>
            <a:prstGeom prst="rect">
              <a:avLst/>
            </a:prstGeom>
            <a:noFill/>
            <a:ln w="9525">
              <a:solidFill>
                <a:srgbClr val="0B64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 b="1">
                <a:solidFill>
                  <a:srgbClr val="0B644C"/>
                </a:solidFill>
              </a:endParaRPr>
            </a:p>
          </p:txBody>
        </p:sp>
        <p:sp>
          <p:nvSpPr>
            <p:cNvPr id="35862" name="Text Box 28"/>
            <p:cNvSpPr txBox="1">
              <a:spLocks noChangeArrowheads="1"/>
            </p:cNvSpPr>
            <p:nvPr/>
          </p:nvSpPr>
          <p:spPr bwMode="auto">
            <a:xfrm>
              <a:off x="720" y="1680"/>
              <a:ext cx="408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Palatino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Palatino" pitchFamily="18" charset="0"/>
                </a:defRPr>
              </a:lvl9pPr>
            </a:lstStyle>
            <a:p>
              <a:pPr eaLnBrk="1" hangingPunct="1"/>
              <a:r>
                <a:rPr lang="en-US" sz="1350" b="1" dirty="0" err="1">
                  <a:solidFill>
                    <a:srgbClr val="0B644C"/>
                  </a:solidFill>
                  <a:latin typeface="+mn-lt"/>
                </a:rPr>
                <a:t>Reg</a:t>
              </a:r>
              <a:endParaRPr lang="en-US" sz="1350" b="1" dirty="0">
                <a:solidFill>
                  <a:srgbClr val="0B644C"/>
                </a:solidFill>
                <a:latin typeface="+mn-lt"/>
              </a:endParaRPr>
            </a:p>
            <a:p>
              <a:pPr eaLnBrk="1" hangingPunct="1"/>
              <a:r>
                <a:rPr lang="en-US" sz="1350" b="1" dirty="0">
                  <a:solidFill>
                    <a:srgbClr val="0B644C"/>
                  </a:solidFill>
                  <a:latin typeface="+mn-lt"/>
                </a:rPr>
                <a:t>File</a:t>
              </a:r>
            </a:p>
          </p:txBody>
        </p:sp>
      </p:grpSp>
      <p:sp>
        <p:nvSpPr>
          <p:cNvPr id="35850" name="Rectangle 30"/>
          <p:cNvSpPr>
            <a:spLocks noChangeArrowheads="1"/>
          </p:cNvSpPr>
          <p:nvPr/>
        </p:nvSpPr>
        <p:spPr bwMode="auto">
          <a:xfrm>
            <a:off x="3007749" y="4195683"/>
            <a:ext cx="804472" cy="201118"/>
          </a:xfrm>
          <a:prstGeom prst="rect">
            <a:avLst/>
          </a:prstGeom>
          <a:noFill/>
          <a:ln w="9525">
            <a:solidFill>
              <a:srgbClr val="0B64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b="1">
                <a:solidFill>
                  <a:srgbClr val="0B644C"/>
                </a:solidFill>
              </a:rPr>
              <a:t>PC</a:t>
            </a:r>
          </a:p>
        </p:txBody>
      </p:sp>
      <p:sp>
        <p:nvSpPr>
          <p:cNvPr id="35851" name="Rectangle 31"/>
          <p:cNvSpPr>
            <a:spLocks noChangeArrowheads="1"/>
          </p:cNvSpPr>
          <p:nvPr/>
        </p:nvSpPr>
        <p:spPr bwMode="auto">
          <a:xfrm>
            <a:off x="4750772" y="4195683"/>
            <a:ext cx="804472" cy="201118"/>
          </a:xfrm>
          <a:prstGeom prst="rect">
            <a:avLst/>
          </a:prstGeom>
          <a:noFill/>
          <a:ln w="9525">
            <a:solidFill>
              <a:srgbClr val="0B64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350" b="1">
                <a:solidFill>
                  <a:srgbClr val="0B644C"/>
                </a:solidFill>
              </a:rPr>
              <a:t>IR</a:t>
            </a:r>
          </a:p>
        </p:txBody>
      </p:sp>
      <p:cxnSp>
        <p:nvCxnSpPr>
          <p:cNvPr id="35852" name="AutoShape 35"/>
          <p:cNvCxnSpPr>
            <a:cxnSpLocks noChangeShapeType="1"/>
            <a:endCxn id="35844" idx="1"/>
          </p:cNvCxnSpPr>
          <p:nvPr/>
        </p:nvCxnSpPr>
        <p:spPr bwMode="auto">
          <a:xfrm rot="5400000" flipH="1" flipV="1">
            <a:off x="2098528" y="2691490"/>
            <a:ext cx="1935762" cy="418996"/>
          </a:xfrm>
          <a:prstGeom prst="bentConnector2">
            <a:avLst/>
          </a:prstGeom>
          <a:noFill/>
          <a:ln w="9525">
            <a:solidFill>
              <a:srgbClr val="0B644C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3" name="Line 38"/>
          <p:cNvSpPr>
            <a:spLocks noChangeShapeType="1"/>
          </p:cNvSpPr>
          <p:nvPr/>
        </p:nvSpPr>
        <p:spPr bwMode="auto">
          <a:xfrm flipV="1">
            <a:off x="3812221" y="2285062"/>
            <a:ext cx="0" cy="201118"/>
          </a:xfrm>
          <a:prstGeom prst="line">
            <a:avLst/>
          </a:prstGeom>
          <a:noFill/>
          <a:ln w="9525">
            <a:solidFill>
              <a:srgbClr val="0B644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b="1">
              <a:solidFill>
                <a:srgbClr val="0B644C"/>
              </a:solidFill>
            </a:endParaRPr>
          </a:p>
        </p:txBody>
      </p:sp>
      <p:sp>
        <p:nvSpPr>
          <p:cNvPr id="35854" name="Line 39"/>
          <p:cNvSpPr>
            <a:spLocks noChangeShapeType="1"/>
          </p:cNvSpPr>
          <p:nvPr/>
        </p:nvSpPr>
        <p:spPr bwMode="auto">
          <a:xfrm>
            <a:off x="4616693" y="2285062"/>
            <a:ext cx="0" cy="201118"/>
          </a:xfrm>
          <a:prstGeom prst="line">
            <a:avLst/>
          </a:prstGeom>
          <a:noFill/>
          <a:ln w="9525">
            <a:solidFill>
              <a:srgbClr val="0B644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b="1">
              <a:solidFill>
                <a:srgbClr val="0B644C"/>
              </a:solidFill>
            </a:endParaRPr>
          </a:p>
        </p:txBody>
      </p:sp>
      <p:sp>
        <p:nvSpPr>
          <p:cNvPr id="35855" name="Line 40"/>
          <p:cNvSpPr>
            <a:spLocks noChangeShapeType="1"/>
          </p:cNvSpPr>
          <p:nvPr/>
        </p:nvSpPr>
        <p:spPr bwMode="auto">
          <a:xfrm>
            <a:off x="5287086" y="1832547"/>
            <a:ext cx="670393" cy="0"/>
          </a:xfrm>
          <a:prstGeom prst="line">
            <a:avLst/>
          </a:prstGeom>
          <a:noFill/>
          <a:ln w="9525">
            <a:solidFill>
              <a:srgbClr val="0B644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b="1">
              <a:solidFill>
                <a:srgbClr val="0B644C"/>
              </a:solidFill>
            </a:endParaRPr>
          </a:p>
        </p:txBody>
      </p:sp>
      <p:sp>
        <p:nvSpPr>
          <p:cNvPr id="35856" name="Line 41"/>
          <p:cNvSpPr>
            <a:spLocks noChangeShapeType="1"/>
          </p:cNvSpPr>
          <p:nvPr/>
        </p:nvSpPr>
        <p:spPr bwMode="auto">
          <a:xfrm flipH="1">
            <a:off x="5287086" y="2033665"/>
            <a:ext cx="670393" cy="0"/>
          </a:xfrm>
          <a:prstGeom prst="line">
            <a:avLst/>
          </a:prstGeom>
          <a:noFill/>
          <a:ln w="9525">
            <a:solidFill>
              <a:srgbClr val="0B644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b="1">
              <a:solidFill>
                <a:srgbClr val="0B644C"/>
              </a:solidFill>
            </a:endParaRPr>
          </a:p>
        </p:txBody>
      </p:sp>
      <p:cxnSp>
        <p:nvCxnSpPr>
          <p:cNvPr id="35857" name="AutoShape 44"/>
          <p:cNvCxnSpPr>
            <a:cxnSpLocks noChangeShapeType="1"/>
          </p:cNvCxnSpPr>
          <p:nvPr/>
        </p:nvCxnSpPr>
        <p:spPr bwMode="auto">
          <a:xfrm rot="16200000">
            <a:off x="5144627" y="3030875"/>
            <a:ext cx="1357547" cy="268157"/>
          </a:xfrm>
          <a:prstGeom prst="bentConnector2">
            <a:avLst/>
          </a:prstGeom>
          <a:noFill/>
          <a:ln w="9525">
            <a:solidFill>
              <a:srgbClr val="0B644C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8" name="Text Box 46"/>
          <p:cNvSpPr txBox="1">
            <a:spLocks noChangeArrowheads="1"/>
          </p:cNvSpPr>
          <p:nvPr/>
        </p:nvSpPr>
        <p:spPr bwMode="auto">
          <a:xfrm>
            <a:off x="3343995" y="2502939"/>
            <a:ext cx="1513487" cy="35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</a:defRPr>
            </a:lvl9pPr>
          </a:lstStyle>
          <a:p>
            <a:pPr eaLnBrk="1" hangingPunct="1"/>
            <a:r>
              <a:rPr lang="en-US" sz="1350" b="1" dirty="0">
                <a:solidFill>
                  <a:srgbClr val="0B644C"/>
                </a:solidFill>
                <a:latin typeface="+mn-lt"/>
              </a:rPr>
              <a:t>Processing Unit</a:t>
            </a:r>
          </a:p>
        </p:txBody>
      </p:sp>
      <p:sp>
        <p:nvSpPr>
          <p:cNvPr id="36" name="Down Arrow 35"/>
          <p:cNvSpPr/>
          <p:nvPr/>
        </p:nvSpPr>
        <p:spPr>
          <a:xfrm rot="10800000">
            <a:off x="4247977" y="3592329"/>
            <a:ext cx="268157" cy="251398"/>
          </a:xfrm>
          <a:prstGeom prst="downArrow">
            <a:avLst/>
          </a:prstGeom>
          <a:solidFill>
            <a:srgbClr val="0B644C"/>
          </a:solidFill>
          <a:ln>
            <a:solidFill>
              <a:srgbClr val="0B6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solidFill>
                <a:srgbClr val="0B644C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283317" y="5383155"/>
            <a:ext cx="1854203" cy="304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i="0" kern="120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Spring 2021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420984" y="5383155"/>
            <a:ext cx="4737806" cy="3828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i="0" kern="120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55"/>
    </mc:Choice>
    <mc:Fallback xmlns="">
      <p:transition spd="slow" advTm="11255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Logical Design of Digital Systems</a:t>
            </a:r>
            <a:endParaRPr lang="en-US" dirty="0"/>
          </a:p>
        </p:txBody>
      </p:sp>
      <p:sp>
        <p:nvSpPr>
          <p:cNvPr id="4098" name="Rectangle 8"/>
          <p:cNvSpPr>
            <a:spLocks noGrp="1" noChangeArrowheads="1"/>
          </p:cNvSpPr>
          <p:nvPr>
            <p:ph idx="1"/>
          </p:nvPr>
        </p:nvSpPr>
        <p:spPr>
          <a:xfrm>
            <a:off x="822325" y="1384300"/>
            <a:ext cx="7543800" cy="301783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en-US" dirty="0"/>
              <a:t>Complex Combinational and Sequential networks (up to thousands of gates)</a:t>
            </a:r>
          </a:p>
          <a:p>
            <a:pPr lvl="1">
              <a:defRPr/>
            </a:pPr>
            <a:r>
              <a:rPr lang="en-US" altLang="en-US" dirty="0"/>
              <a:t>Emphasis on combined </a:t>
            </a:r>
            <a:r>
              <a:rPr lang="en-US" altLang="en-US" dirty="0" err="1"/>
              <a:t>datapath</a:t>
            </a:r>
            <a:r>
              <a:rPr lang="en-US" altLang="en-US" dirty="0"/>
              <a:t> + Finite state machine designs for real time applications</a:t>
            </a:r>
          </a:p>
          <a:p>
            <a:pPr>
              <a:defRPr/>
            </a:pPr>
            <a:r>
              <a:rPr lang="en-US" altLang="en-US" dirty="0"/>
              <a:t>Modern CAD tool usage  (schematic entry, simulation, technology mapping, timing analysis, synthesis)</a:t>
            </a:r>
          </a:p>
          <a:p>
            <a:pPr>
              <a:defRPr/>
            </a:pPr>
            <a:r>
              <a:rPr lang="en-US" altLang="en-US" dirty="0"/>
              <a:t>Logic Synthesis via Verilog</a:t>
            </a:r>
          </a:p>
          <a:p>
            <a:pPr>
              <a:defRPr/>
            </a:pPr>
            <a:r>
              <a:rPr lang="en-US" altLang="en-US" dirty="0"/>
              <a:t>Modern implementation technologies such as </a:t>
            </a:r>
            <a:r>
              <a:rPr lang="en-US" altLang="en-US" i="1" dirty="0"/>
              <a:t>Field Programmable Gate Arrays (FPGAs)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 The truth value of a statement is the classification as true or false which denoted by T or F</a:t>
            </a:r>
          </a:p>
          <a:p>
            <a:pPr lvl="1"/>
            <a:r>
              <a:rPr lang="en-US" altLang="en-US" dirty="0"/>
              <a:t>In logic circuits, T is 1 and F is 0</a:t>
            </a:r>
          </a:p>
          <a:p>
            <a:r>
              <a:rPr lang="en-US" altLang="en-US" dirty="0"/>
              <a:t>The truth table lists all possible combinations of the individual statements as true or false, along with the resulting truth value of the compound statements.</a:t>
            </a:r>
          </a:p>
          <a:p>
            <a:r>
              <a:rPr lang="en-US" altLang="en-US" dirty="0"/>
              <a:t>Truth tables are an aide in distinguishing valid and invalid arguments.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2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Truth Table for p and q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2960" y="1384301"/>
            <a:ext cx="4206240" cy="3017520"/>
          </a:xfrm>
        </p:spPr>
        <p:txBody>
          <a:bodyPr/>
          <a:lstStyle/>
          <a:p>
            <a:r>
              <a:rPr lang="en-US" altLang="en-US" dirty="0"/>
              <a:t>A conjunction is the joining of two statements with the word and</a:t>
            </a:r>
          </a:p>
          <a:p>
            <a:r>
              <a:rPr lang="en-US" altLang="en-US" dirty="0"/>
              <a:t>The number of rows in this truth table will be 4 (2</a:t>
            </a:r>
            <a:r>
              <a:rPr lang="en-US" altLang="en-US" baseline="30000" dirty="0"/>
              <a:t>2</a:t>
            </a:r>
            <a:r>
              <a:rPr lang="en-US" altLang="en-US" dirty="0"/>
              <a:t>). </a:t>
            </a:r>
          </a:p>
          <a:p>
            <a:pPr lvl="1"/>
            <a:r>
              <a:rPr lang="en-US" altLang="en-US" dirty="0"/>
              <a:t>Since p has 2 values, and q has 2 values)</a:t>
            </a:r>
          </a:p>
          <a:p>
            <a:r>
              <a:rPr lang="en-US" altLang="en-US" dirty="0"/>
              <a:t>For </a:t>
            </a:r>
            <a:r>
              <a:rPr lang="en-US" altLang="en-US" b="1" dirty="0"/>
              <a:t>p and q </a:t>
            </a:r>
            <a:r>
              <a:rPr lang="en-US" altLang="en-US" dirty="0"/>
              <a:t>to be true, then both statements p, q, must be true. </a:t>
            </a:r>
          </a:p>
          <a:p>
            <a:r>
              <a:rPr lang="en-US" altLang="en-US" dirty="0"/>
              <a:t>If either statement or if both statements are false, then the conjunction is false.</a:t>
            </a:r>
          </a:p>
          <a:p>
            <a:endParaRPr lang="en-US" dirty="0"/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5543550" y="1428750"/>
            <a:ext cx="17716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500"/>
          </a:p>
        </p:txBody>
      </p:sp>
      <p:graphicFrame>
        <p:nvGraphicFramePr>
          <p:cNvPr id="15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121291"/>
              </p:ext>
            </p:extLst>
          </p:nvPr>
        </p:nvGraphicFramePr>
        <p:xfrm>
          <a:off x="5486400" y="1600200"/>
          <a:ext cx="3200400" cy="228747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p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q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charset="0"/>
                        </a:rPr>
                        <a:t>p and q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5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2B246-B89C-3B48-8EB8-AC2F52A8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7B2E5-CFB4-B34A-8A69-5AB0C78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52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B7A114-9805-2645-8CB7-33CE916F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60"/>
            <a:ext cx="9144000" cy="4335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D1B41-B34E-4947-9387-C635E452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B7A6-B3A7-694E-BD0D-C69BC561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51E396-48B0-5240-89CF-4FA7B6354C30}"/>
              </a:ext>
            </a:extLst>
          </p:cNvPr>
          <p:cNvSpPr/>
          <p:nvPr/>
        </p:nvSpPr>
        <p:spPr>
          <a:xfrm>
            <a:off x="3276600" y="214313"/>
            <a:ext cx="3048000" cy="757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4411C-2F84-9741-94F0-DE16864C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Gates: Truth Tables</a:t>
            </a:r>
          </a:p>
        </p:txBody>
      </p:sp>
    </p:spTree>
    <p:extLst>
      <p:ext uri="{BB962C8B-B14F-4D97-AF65-F5344CB8AC3E}">
        <p14:creationId xmlns:p14="http://schemas.microsoft.com/office/powerpoint/2010/main" val="1019294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>
                <a:latin typeface="Helvetica" charset="0"/>
              </a:rPr>
              <a:t>Truth Tables</a:t>
            </a:r>
          </a:p>
        </p:txBody>
      </p:sp>
      <p:pic>
        <p:nvPicPr>
          <p:cNvPr id="9221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8018" r="8394" b="9058"/>
          <a:stretch>
            <a:fillRect/>
          </a:stretch>
        </p:blipFill>
        <p:spPr>
          <a:xfrm>
            <a:off x="822325" y="1458913"/>
            <a:ext cx="4419600" cy="2349500"/>
          </a:xfrm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/>
          <a:stretch>
            <a:fillRect/>
          </a:stretch>
        </p:blipFill>
        <p:spPr bwMode="auto">
          <a:xfrm>
            <a:off x="6400800" y="1357313"/>
            <a:ext cx="17526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5848350" y="2633663"/>
            <a:ext cx="312738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" charset="0"/>
              </a:rPr>
              <a:t>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52575" y="3808413"/>
            <a:ext cx="2816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 b="1">
                <a:solidFill>
                  <a:srgbClr val="0B644D"/>
                </a:solidFill>
              </a:rPr>
              <a:t>How many Fs</a:t>
            </a:r>
            <a:br>
              <a:rPr lang="en-US" altLang="en-US" sz="2400" b="1">
                <a:solidFill>
                  <a:srgbClr val="0B644D"/>
                </a:solidFill>
              </a:rPr>
            </a:br>
            <a:r>
              <a:rPr lang="en-US" altLang="en-US" sz="2400" b="1">
                <a:solidFill>
                  <a:srgbClr val="0B644D"/>
                </a:solidFill>
              </a:rPr>
              <a:t>(4-input devices)?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Number of Rows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a compound statement consists of n individual statements, each represented by a different letter, the number of rows required in the truth table is 2</a:t>
            </a:r>
            <a:r>
              <a:rPr lang="en-US" altLang="en-US" baseline="30000"/>
              <a:t>n</a:t>
            </a:r>
            <a:r>
              <a:rPr lang="en-US" altLang="en-US"/>
              <a:t>.</a:t>
            </a:r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68166-CC8E-9F44-BA4E-398BE392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34A57-EC36-3E4A-BEA5-8FB61FDB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9297" indent="-89297"/>
            <a:r>
              <a:rPr lang="en-US" dirty="0"/>
              <a:t>Example Data Representations</a:t>
            </a:r>
          </a:p>
        </p:txBody>
      </p:sp>
      <p:graphicFrame>
        <p:nvGraphicFramePr>
          <p:cNvPr id="12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632380"/>
              </p:ext>
            </p:extLst>
          </p:nvPr>
        </p:nvGraphicFramePr>
        <p:xfrm>
          <a:off x="1981200" y="1657350"/>
          <a:ext cx="4524375" cy="2438400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Data Type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32-bit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Typical 64-bit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x86-64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</a:t>
            </a:r>
          </a:p>
        </p:txBody>
      </p:sp>
      <p:sp>
        <p:nvSpPr>
          <p:cNvPr id="30722" name="Content Placeholder 3"/>
          <p:cNvSpPr>
            <a:spLocks noGrp="1"/>
          </p:cNvSpPr>
          <p:nvPr>
            <p:ph idx="1"/>
          </p:nvPr>
        </p:nvSpPr>
        <p:spPr>
          <a:xfrm>
            <a:off x="822960" y="1384301"/>
            <a:ext cx="5501640" cy="3017520"/>
          </a:xfrm>
        </p:spPr>
        <p:txBody>
          <a:bodyPr>
            <a:normAutofit/>
          </a:bodyPr>
          <a:lstStyle/>
          <a:p>
            <a:r>
              <a:rPr lang="en-US" altLang="en-US" dirty="0"/>
              <a:t>George Boole, 19th Century mathematician</a:t>
            </a:r>
          </a:p>
          <a:p>
            <a:pPr lvl="1"/>
            <a:r>
              <a:rPr lang="en-US" dirty="0"/>
              <a:t>Early computer designers built ad hoc circuits</a:t>
            </a:r>
          </a:p>
          <a:p>
            <a:pPr lvl="1"/>
            <a:r>
              <a:rPr lang="en-US" dirty="0"/>
              <a:t>Began to notice common patterns in their work: </a:t>
            </a:r>
            <a:br>
              <a:rPr lang="en-US" dirty="0"/>
            </a:br>
            <a:r>
              <a:rPr lang="en-US" dirty="0"/>
              <a:t>NOTs, ANDs, ORs, XORs, …</a:t>
            </a:r>
          </a:p>
          <a:p>
            <a:pPr lvl="1"/>
            <a:r>
              <a:rPr lang="en-US" dirty="0"/>
              <a:t>Applied formal math to hardware design, </a:t>
            </a:r>
            <a:br>
              <a:rPr lang="en-US" dirty="0"/>
            </a:br>
            <a:r>
              <a:rPr lang="en-US" dirty="0"/>
              <a:t>logic minimization, …</a:t>
            </a:r>
          </a:p>
          <a:p>
            <a:r>
              <a:rPr lang="en-US" altLang="en-US" dirty="0"/>
              <a:t>The power of Boolean Algebra is that there</a:t>
            </a:r>
            <a:r>
              <a:rPr lang="ja-JP" altLang="en-US" dirty="0"/>
              <a:t>’</a:t>
            </a:r>
            <a:r>
              <a:rPr lang="en-US" altLang="ja-JP" dirty="0"/>
              <a:t>s a one-to-one correspondence between circuits made up of AND, OR and NOT gates and equations.</a:t>
            </a:r>
          </a:p>
        </p:txBody>
      </p:sp>
      <p:sp>
        <p:nvSpPr>
          <p:cNvPr id="20486" name="Line 4"/>
          <p:cNvSpPr>
            <a:spLocks noChangeShapeType="1"/>
          </p:cNvSpPr>
          <p:nvPr/>
        </p:nvSpPr>
        <p:spPr bwMode="auto">
          <a:xfrm>
            <a:off x="6172200" y="523875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33" y="1418797"/>
            <a:ext cx="1870792" cy="2506861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7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>
              <a:defRPr/>
            </a:pPr>
            <a:r>
              <a:rPr lang="en-US"/>
              <a:t>Boolean algebra</a:t>
            </a:r>
          </a:p>
        </p:txBody>
      </p:sp>
      <p:sp>
        <p:nvSpPr>
          <p:cNvPr id="31746" name="Content Placeholder 4"/>
          <p:cNvSpPr>
            <a:spLocks noGrp="1"/>
          </p:cNvSpPr>
          <p:nvPr>
            <p:ph idx="1"/>
          </p:nvPr>
        </p:nvSpPr>
        <p:spPr>
          <a:xfrm>
            <a:off x="822325" y="1384300"/>
            <a:ext cx="7543800" cy="3017838"/>
          </a:xfrm>
        </p:spPr>
        <p:txBody>
          <a:bodyPr rtlCol="0">
            <a:normAutofit/>
          </a:bodyPr>
          <a:lstStyle/>
          <a:p>
            <a:pPr marL="93663" indent="-231775">
              <a:defRPr/>
            </a:pPr>
            <a:r>
              <a:rPr lang="en-US" altLang="en-US"/>
              <a:t>Boolean algebra</a:t>
            </a:r>
          </a:p>
          <a:p>
            <a:pPr marL="344488" lvl="1" indent="-193675">
              <a:defRPr/>
            </a:pPr>
            <a:r>
              <a:rPr lang="en-US" altLang="en-US"/>
              <a:t>B = {0, 1}</a:t>
            </a:r>
          </a:p>
          <a:p>
            <a:pPr marL="344488" lvl="1" indent="-193675">
              <a:defRPr/>
            </a:pPr>
            <a:r>
              <a:rPr lang="en-US" altLang="en-US"/>
              <a:t>+ is logical OR, • is logical AND</a:t>
            </a:r>
          </a:p>
          <a:p>
            <a:pPr marL="344488" lvl="1" indent="-193675">
              <a:defRPr/>
            </a:pPr>
            <a:r>
              <a:rPr lang="en-US" altLang="en-US"/>
              <a:t>' is logical NOT</a:t>
            </a:r>
          </a:p>
          <a:p>
            <a:pPr marL="93663" indent="-231775">
              <a:defRPr/>
            </a:pPr>
            <a:r>
              <a:rPr lang="en-US" altLang="en-US"/>
              <a:t>All algebraic axioms hold</a:t>
            </a:r>
          </a:p>
          <a:p>
            <a:pPr marL="93663" indent="-231775">
              <a:defRPr/>
            </a:pPr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  <a:cs typeface="新細明體" charset="-120"/>
              </a:rPr>
              <a:t>Laws of Boolean Algebra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822325" y="1428750"/>
            <a:ext cx="8226425" cy="3200400"/>
          </a:xfrm>
          <a:prstGeom prst="rect">
            <a:avLst/>
          </a:prstGeom>
        </p:spPr>
        <p:txBody>
          <a:bodyPr/>
          <a:lstStyle>
            <a:lvl1pPr marL="50800" indent="-50800" algn="l" defTabSz="514350" rtl="0" fontAlgn="base">
              <a:lnSpc>
                <a:spcPct val="90000"/>
              </a:lnSpc>
              <a:spcBef>
                <a:spcPts val="675"/>
              </a:spcBef>
              <a:spcAft>
                <a:spcPts val="113"/>
              </a:spcAft>
              <a:buSzPct val="100000"/>
              <a:buFont typeface="Calibri" charset="0"/>
              <a:buChar char=" "/>
              <a:defRPr sz="11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2159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10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3175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420688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523875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618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43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56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Identity: 	  X + 0 = X	  Dual: 	X • 1 = X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Null: 	  X + 1 = 1	  Dual: 	X • 0 = 0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Idempotent: 	  X + X = X	  Dual: 	X • X = X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Involution:	  (X')' = X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Complementarity:	  X + X' = 1	  Dual: 	X • X' = 0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Commutative: 	  X + Y = Y + X	  Dual: 	X • Y = Y • X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Associative: 	  (X+Y)+Z=X+(Y+Z)	  Dual: 	(X•Y)•Z=X•(Y•Z)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Distributive:	  X•(Y+Z)=(X•Y)+(X•Z) 	Dual: X+(Y•Z)=(X+Y)•(X+Z)</a:t>
            </a:r>
          </a:p>
          <a:p>
            <a:pPr eaLnBrk="1" hangingPunct="1">
              <a:buFont typeface="Monotype Sorts" charset="2"/>
              <a:buNone/>
              <a:tabLst>
                <a:tab pos="1943100" algn="l"/>
                <a:tab pos="4568825" algn="l"/>
                <a:tab pos="5307013" algn="l"/>
              </a:tabLst>
            </a:pPr>
            <a:r>
              <a:rPr lang="en-US" altLang="en-US" sz="1800" dirty="0"/>
              <a:t>Uniting:	  X•Y+X•Y'=X	  Dual: (X+Y)•(X+Y')=X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142424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  <a:cs typeface="新細明體" charset="-120"/>
              </a:rPr>
              <a:t>Laws of Boolean Algebra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31469" y="1428750"/>
            <a:ext cx="8541131" cy="3228975"/>
          </a:xfrm>
          <a:prstGeom prst="rect">
            <a:avLst/>
          </a:prstGeom>
        </p:spPr>
        <p:txBody>
          <a:bodyPr/>
          <a:lstStyle>
            <a:lvl1pPr marL="50800" indent="-50800" algn="l" defTabSz="514350" rtl="0" fontAlgn="base">
              <a:lnSpc>
                <a:spcPct val="90000"/>
              </a:lnSpc>
              <a:spcBef>
                <a:spcPts val="675"/>
              </a:spcBef>
              <a:spcAft>
                <a:spcPts val="113"/>
              </a:spcAft>
              <a:buSzPct val="100000"/>
              <a:buFont typeface="Calibri" charset="0"/>
              <a:buChar char=" "/>
              <a:defRPr sz="11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2159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10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317500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420688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523875" indent="-10160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charset="0"/>
              <a:buChar char="◦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618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43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56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Absorption:	      X+X•Y=X	Dual: X•(X+Y)=X</a:t>
            </a:r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Absorption (#2):     (X+Y')•Y=X•Y	Dual: (X•Y')+Y=X+Y</a:t>
            </a:r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de Morgan's: 	  (X+Y+...)'=X'•Y'•...	Dual: (X•Y•...)'=X'+Y'+...</a:t>
            </a:r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Duality: 	(X+Y+...)</a:t>
            </a:r>
            <a:r>
              <a:rPr lang="en-US" altLang="en-US" sz="1800" baseline="30000" dirty="0"/>
              <a:t>D</a:t>
            </a:r>
            <a:r>
              <a:rPr lang="en-US" altLang="en-US" sz="1800" dirty="0"/>
              <a:t>=X•Y•...	Dual: (X•Y•...)</a:t>
            </a:r>
            <a:r>
              <a:rPr lang="en-US" altLang="en-US" sz="1800" baseline="30000" dirty="0"/>
              <a:t>D</a:t>
            </a:r>
            <a:r>
              <a:rPr lang="en-US" altLang="en-US" sz="1800" dirty="0"/>
              <a:t>=X+Y+…</a:t>
            </a:r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endParaRPr lang="en-US" altLang="en-US" sz="1800" dirty="0"/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Multiplying &amp; factoring:    (X+Y)•(X'+Z)=X•Z+X'•Y</a:t>
            </a:r>
          </a:p>
          <a:p>
            <a:pPr lvl="1"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		                                   	 Dual: X•Y+X'•Z=(X+Z)•(X'+Y)</a:t>
            </a:r>
          </a:p>
          <a:p>
            <a:pPr lvl="1"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endParaRPr lang="en-US" altLang="en-US" sz="1800" dirty="0"/>
          </a:p>
          <a:p>
            <a:pPr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Consensus:    (X•Y)+(Y•Z)+(X'•Z)= X•Y+X'•Z</a:t>
            </a:r>
          </a:p>
          <a:p>
            <a:pPr lvl="1" eaLnBrk="1" hangingPunct="1">
              <a:buFont typeface="Monotype Sorts" charset="2"/>
              <a:buNone/>
              <a:tabLst>
                <a:tab pos="1827213" algn="l"/>
                <a:tab pos="4510088" algn="l"/>
              </a:tabLst>
            </a:pPr>
            <a:r>
              <a:rPr lang="en-US" altLang="en-US" sz="1800" dirty="0"/>
              <a:t>		                               Dual: (X+Y)•(Y+Z)•(X'+Z)=(X+Y)•(X'+Z)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107866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Proving theorems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Example 1: Prove the uniting theorem: X•Y+X•Y'=X</a:t>
            </a:r>
          </a:p>
          <a:p>
            <a:pPr lvl="1"/>
            <a:r>
              <a:rPr lang="en-US" altLang="en-US" dirty="0"/>
              <a:t>Distributive		  X•Y+X•Y' = X•(Y+Y')</a:t>
            </a:r>
          </a:p>
          <a:p>
            <a:pPr lvl="1"/>
            <a:r>
              <a:rPr lang="en-US" altLang="en-US" dirty="0"/>
              <a:t>Complementarity			= X•(1)</a:t>
            </a:r>
          </a:p>
          <a:p>
            <a:pPr lvl="1"/>
            <a:r>
              <a:rPr lang="en-US" altLang="en-US" dirty="0"/>
              <a:t>Identity	               	 		= X </a:t>
            </a:r>
          </a:p>
          <a:p>
            <a:endParaRPr lang="en-US" altLang="en-US" dirty="0"/>
          </a:p>
          <a:p>
            <a:r>
              <a:rPr lang="en-US" altLang="en-US" dirty="0"/>
              <a:t>Example 2: Prove the absorption theorem: X+X•Y=X</a:t>
            </a:r>
          </a:p>
          <a:p>
            <a:pPr lvl="1"/>
            <a:r>
              <a:rPr lang="en-US" altLang="en-US" dirty="0"/>
              <a:t>Identity 	      	X+X•Y = (X•1)+(X•Y)</a:t>
            </a:r>
          </a:p>
          <a:p>
            <a:pPr lvl="1"/>
            <a:r>
              <a:rPr lang="en-US" altLang="en-US" dirty="0"/>
              <a:t>Distributive    	            = X•(1+Y)</a:t>
            </a:r>
          </a:p>
          <a:p>
            <a:pPr lvl="1"/>
            <a:r>
              <a:rPr lang="en-US" altLang="en-US" dirty="0"/>
              <a:t>Null 	                      = X•(1)</a:t>
            </a:r>
          </a:p>
          <a:p>
            <a:pPr lvl="1"/>
            <a:r>
              <a:rPr lang="en-US" altLang="en-US" dirty="0"/>
              <a:t>Identity 	                      = X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85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DeMorgan’s</a:t>
            </a:r>
            <a:r>
              <a:rPr lang="en-US" dirty="0"/>
              <a:t> Law: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22325" y="1581150"/>
                <a:ext cx="6690945" cy="24384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charset="0"/>
                                </a:rPr>
                                <m:t>B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7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r>
                  <a:rPr lang="en-US" dirty="0"/>
                  <a:t>AND and OR are interchangeable: </a:t>
                </a:r>
              </a:p>
              <a:p>
                <a:pPr lvl="1"/>
                <a:r>
                  <a:rPr lang="en-US" dirty="0"/>
                  <a:t>E.g. realize AND with OR (and a few inverters, NOT’s)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325" y="1581150"/>
                <a:ext cx="6690945" cy="2438400"/>
              </a:xfrm>
              <a:blipFill rotWithShape="0">
                <a:blip r:embed="rId3"/>
                <a:stretch>
                  <a:fillRect l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54069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Addition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564224"/>
              </p:ext>
            </p:extLst>
          </p:nvPr>
        </p:nvGraphicFramePr>
        <p:xfrm>
          <a:off x="1116666" y="1746056"/>
          <a:ext cx="6252509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B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+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242919" y="1746056"/>
            <a:ext cx="1041176" cy="192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05078"/>
              </p:ext>
            </p:extLst>
          </p:nvPr>
        </p:nvGraphicFramePr>
        <p:xfrm>
          <a:off x="1116666" y="2797616"/>
          <a:ext cx="6252509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S = A+B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47726" y="4040659"/>
            <a:ext cx="69685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rgbClr val="0B644D"/>
                </a:solidFill>
                <a:latin typeface="Segoe Script" charset="0"/>
                <a:ea typeface="Segoe Script" charset="0"/>
                <a:cs typeface="Segoe Script" charset="0"/>
              </a:rPr>
              <a:t>Binary addition is just like decimal addition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23304" y="131479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i="1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0</a:t>
            </a:r>
            <a:endParaRPr lang="en-US" sz="1800" i="1" dirty="0">
              <a:solidFill>
                <a:srgbClr val="C00000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16517" y="131479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i="1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1</a:t>
            </a:r>
            <a:endParaRPr lang="en-US" sz="1800" i="1" dirty="0">
              <a:solidFill>
                <a:srgbClr val="C00000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89704" y="1364936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i="1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1</a:t>
            </a:r>
            <a:endParaRPr lang="en-US" sz="1800" i="1" dirty="0">
              <a:solidFill>
                <a:srgbClr val="C00000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71600" y="1357163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i="1">
                <a:latin typeface="Source Code Pro" charset="0"/>
                <a:ea typeface="Source Code Pro" charset="0"/>
                <a:cs typeface="Source Code Pro" charset="0"/>
              </a:rPr>
              <a:t>Carry</a:t>
            </a:r>
            <a:endParaRPr lang="en-US" sz="1800" i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</a:p>
        </p:txBody>
      </p:sp>
    </p:spTree>
    <p:extLst>
      <p:ext uri="{BB962C8B-B14F-4D97-AF65-F5344CB8AC3E}">
        <p14:creationId xmlns:p14="http://schemas.microsoft.com/office/powerpoint/2010/main" val="5618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2325" y="-98425"/>
            <a:ext cx="7543800" cy="3565525"/>
          </a:xfrm>
        </p:spPr>
        <p:txBody>
          <a:bodyPr/>
          <a:lstStyle/>
          <a:p>
            <a:pPr defTabSz="685793" fontAlgn="auto">
              <a:buFont typeface="Calibri" panose="020F0502020204030204" pitchFamily="34" charset="0"/>
              <a:buNone/>
              <a:defRPr/>
            </a:pPr>
            <a:r>
              <a:rPr lang="en-US" dirty="0"/>
              <a:t>Part IV: Algebraic Simplification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5500" y="3598863"/>
            <a:ext cx="7543800" cy="1143000"/>
          </a:xfrm>
        </p:spPr>
        <p:txBody>
          <a:bodyPr rtlCol="0">
            <a:normAutofit/>
          </a:bodyPr>
          <a:lstStyle/>
          <a:p>
            <a:pPr defTabSz="685793" fontAlgn="auto">
              <a:buFont typeface="Calibri" panose="020F050202020403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6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Boolean Algebraic Simplification Example</a:t>
            </a:r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-45120" b="-45120"/>
          <a:stretch>
            <a:fillRect/>
          </a:stretch>
        </p:blipFill>
        <p:spPr>
          <a:xfrm>
            <a:off x="1310054" y="1048437"/>
            <a:ext cx="6471138" cy="3577646"/>
          </a:xfrm>
        </p:spPr>
      </p:pic>
      <p:sp>
        <p:nvSpPr>
          <p:cNvPr id="7" name="Rectangle 6"/>
          <p:cNvSpPr/>
          <p:nvPr/>
        </p:nvSpPr>
        <p:spPr>
          <a:xfrm>
            <a:off x="1866900" y="2404382"/>
            <a:ext cx="5914292" cy="432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/>
          </a:p>
        </p:txBody>
      </p:sp>
      <p:sp>
        <p:nvSpPr>
          <p:cNvPr id="8" name="Rectangle 7"/>
          <p:cNvSpPr/>
          <p:nvPr/>
        </p:nvSpPr>
        <p:spPr>
          <a:xfrm>
            <a:off x="1866900" y="2881993"/>
            <a:ext cx="5829300" cy="44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/>
          </a:p>
        </p:txBody>
      </p:sp>
      <p:sp>
        <p:nvSpPr>
          <p:cNvPr id="9" name="Rectangle 8"/>
          <p:cNvSpPr/>
          <p:nvPr/>
        </p:nvSpPr>
        <p:spPr>
          <a:xfrm>
            <a:off x="1866900" y="3372532"/>
            <a:ext cx="5829300" cy="43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 dirty="0"/>
              <a:t>Boolean Algebraic Simplification Example</a:t>
            </a:r>
          </a:p>
        </p:txBody>
      </p:sp>
      <p:pic>
        <p:nvPicPr>
          <p:cNvPr id="348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" b="3665"/>
          <a:stretch>
            <a:fillRect/>
          </a:stretch>
        </p:blipFill>
        <p:spPr>
          <a:xfrm>
            <a:off x="1143000" y="1449388"/>
            <a:ext cx="5181600" cy="3222625"/>
          </a:xfrm>
        </p:spPr>
      </p:pic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3733800" y="3409950"/>
            <a:ext cx="3635375" cy="830263"/>
          </a:xfrm>
          <a:prstGeom prst="rect">
            <a:avLst/>
          </a:prstGeom>
          <a:noFill/>
          <a:ln w="38100">
            <a:solidFill>
              <a:srgbClr val="0B64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600" i="1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Boolean Algebra </a:t>
            </a:r>
            <a:r>
              <a:rPr lang="en-US" altLang="en-US" sz="1600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also great for circuit </a:t>
            </a:r>
            <a:r>
              <a:rPr lang="en-US" altLang="en-US" sz="1600" u="sng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verification </a:t>
            </a:r>
            <a:r>
              <a:rPr lang="en-US" altLang="en-US" sz="1600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Circ X = Circ Y?</a:t>
            </a:r>
            <a:br>
              <a:rPr lang="en-US" altLang="en-US" sz="1600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</a:br>
            <a:r>
              <a:rPr lang="en-US" altLang="en-US" sz="1600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use </a:t>
            </a:r>
            <a:r>
              <a:rPr lang="en-US" altLang="en-US" sz="1600" i="1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Boolean Algebra </a:t>
            </a:r>
            <a:r>
              <a:rPr lang="en-US" altLang="en-US" sz="1600">
                <a:solidFill>
                  <a:srgbClr val="0B644D"/>
                </a:solidFill>
                <a:latin typeface="Corbel" charset="0"/>
                <a:ea typeface="Corbel" charset="0"/>
                <a:cs typeface="Corbel" charset="0"/>
              </a:rPr>
              <a:t>to prove!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9297" indent="-89297"/>
            <a:r>
              <a:rPr lang="en-US"/>
              <a:t>General Boolean Algebras</a:t>
            </a:r>
          </a:p>
        </p:txBody>
      </p:sp>
      <p:sp>
        <p:nvSpPr>
          <p:cNvPr id="5837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Operate on Bit Vectors</a:t>
            </a:r>
          </a:p>
          <a:p>
            <a:pPr marL="414338" lvl="1"/>
            <a:r>
              <a:rPr lang="en-US" dirty="0"/>
              <a:t>Operations applied bitwise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8374" name="Rectangle 5"/>
          <p:cNvSpPr>
            <a:spLocks/>
          </p:cNvSpPr>
          <p:nvPr/>
        </p:nvSpPr>
        <p:spPr bwMode="auto">
          <a:xfrm>
            <a:off x="1752600" y="2057400"/>
            <a:ext cx="1284967" cy="76944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150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&amp; 01010101</a:t>
            </a:r>
          </a:p>
          <a:p>
            <a:pPr eaLnBrk="1" hangingPunct="1"/>
            <a:r>
              <a:rPr lang="en-US" sz="1500" dirty="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500" dirty="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01000001</a:t>
            </a: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1809749" y="2531269"/>
            <a:ext cx="1143000" cy="119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315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6" name="Rectangle 7"/>
          <p:cNvSpPr>
            <a:spLocks/>
          </p:cNvSpPr>
          <p:nvPr/>
        </p:nvSpPr>
        <p:spPr bwMode="auto">
          <a:xfrm>
            <a:off x="3124200" y="2057400"/>
            <a:ext cx="1284967" cy="76944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| 01010101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50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58377" name="Line 8"/>
          <p:cNvSpPr>
            <a:spLocks noChangeShapeType="1"/>
          </p:cNvSpPr>
          <p:nvPr/>
        </p:nvSpPr>
        <p:spPr bwMode="auto">
          <a:xfrm>
            <a:off x="3181349" y="2531269"/>
            <a:ext cx="1143000" cy="119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315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78" name="Rectangle 9"/>
          <p:cNvSpPr>
            <a:spLocks/>
          </p:cNvSpPr>
          <p:nvPr/>
        </p:nvSpPr>
        <p:spPr bwMode="auto">
          <a:xfrm>
            <a:off x="4495800" y="2057400"/>
            <a:ext cx="1284967" cy="76944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01101001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^ 01010101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50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58379" name="Line 10"/>
          <p:cNvSpPr>
            <a:spLocks noChangeShapeType="1"/>
          </p:cNvSpPr>
          <p:nvPr/>
        </p:nvSpPr>
        <p:spPr bwMode="auto">
          <a:xfrm>
            <a:off x="4610099" y="2531269"/>
            <a:ext cx="1143000" cy="119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315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8380" name="Rectangle 11"/>
          <p:cNvSpPr>
            <a:spLocks/>
          </p:cNvSpPr>
          <p:nvPr/>
        </p:nvSpPr>
        <p:spPr bwMode="auto">
          <a:xfrm>
            <a:off x="5923359" y="2057400"/>
            <a:ext cx="1284967" cy="76944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~ 01010101</a:t>
            </a:r>
          </a:p>
          <a:p>
            <a:pPr eaLnBrk="1" hangingPunct="1"/>
            <a:r>
              <a:rPr lang="en-US" sz="1500">
                <a:solidFill>
                  <a:srgbClr val="000066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</a:t>
            </a:r>
            <a:r>
              <a:rPr lang="en-US" sz="1500">
                <a:solidFill>
                  <a:srgbClr val="FFFFFF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  <p:sp>
        <p:nvSpPr>
          <p:cNvPr id="58381" name="Line 12"/>
          <p:cNvSpPr>
            <a:spLocks noChangeShapeType="1"/>
          </p:cNvSpPr>
          <p:nvPr/>
        </p:nvSpPr>
        <p:spPr bwMode="auto">
          <a:xfrm>
            <a:off x="5981699" y="2531269"/>
            <a:ext cx="1200150" cy="119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1" hangingPunct="1"/>
            <a:endParaRPr lang="en-US" sz="3150">
              <a:solidFill>
                <a:srgbClr val="000000"/>
              </a:solidFill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3565" name="Rectangle 13"/>
          <p:cNvSpPr>
            <a:spLocks/>
          </p:cNvSpPr>
          <p:nvPr/>
        </p:nvSpPr>
        <p:spPr bwMode="auto">
          <a:xfrm>
            <a:off x="1752600" y="2571750"/>
            <a:ext cx="1284967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  01000001</a:t>
            </a:r>
          </a:p>
        </p:txBody>
      </p:sp>
      <p:sp>
        <p:nvSpPr>
          <p:cNvPr id="23566" name="Rectangle 14"/>
          <p:cNvSpPr>
            <a:spLocks/>
          </p:cNvSpPr>
          <p:nvPr/>
        </p:nvSpPr>
        <p:spPr bwMode="auto">
          <a:xfrm>
            <a:off x="3352800" y="2571750"/>
            <a:ext cx="105413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01111101</a:t>
            </a:r>
          </a:p>
        </p:txBody>
      </p:sp>
      <p:sp>
        <p:nvSpPr>
          <p:cNvPr id="23567" name="Rectangle 15"/>
          <p:cNvSpPr>
            <a:spLocks/>
          </p:cNvSpPr>
          <p:nvPr/>
        </p:nvSpPr>
        <p:spPr bwMode="auto">
          <a:xfrm>
            <a:off x="4724400" y="2571750"/>
            <a:ext cx="105413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00111100</a:t>
            </a:r>
          </a:p>
        </p:txBody>
      </p:sp>
      <p:sp>
        <p:nvSpPr>
          <p:cNvPr id="23568" name="Rectangle 16"/>
          <p:cNvSpPr>
            <a:spLocks/>
          </p:cNvSpPr>
          <p:nvPr/>
        </p:nvSpPr>
        <p:spPr bwMode="auto">
          <a:xfrm>
            <a:off x="6153150" y="2571750"/>
            <a:ext cx="1054135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38100" tIns="38100" bIns="3810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500">
                <a:solidFill>
                  <a:srgbClr val="CC0000"/>
                </a:solidFill>
                <a:latin typeface="Courier New Bold" charset="0"/>
                <a:ea typeface="Courier New Bold" charset="0"/>
                <a:cs typeface="Courier New Bold" charset="0"/>
                <a:sym typeface="Courier New Bold" charset="0"/>
              </a:rPr>
              <a:t>10101010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23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 autoUpdateAnimBg="0"/>
      <p:bldP spid="23566" grpId="0" build="p" autoUpdateAnimBg="0"/>
      <p:bldP spid="23567" grpId="0" build="p" autoUpdateAnimBg="0"/>
      <p:bldP spid="23568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5900"/>
            <a:ext cx="8855075" cy="1087438"/>
          </a:xfrm>
        </p:spPr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/>
              <a:t>Boolean Algebraic Simplification Example</a:t>
            </a:r>
            <a:endParaRPr lang="en-US" dirty="0"/>
          </a:p>
        </p:txBody>
      </p:sp>
      <p:pic>
        <p:nvPicPr>
          <p:cNvPr id="3584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581150"/>
            <a:ext cx="5638800" cy="1630363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278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 dirty="0"/>
              <a:t>Canonical forms (1/2)</a:t>
            </a:r>
          </a:p>
        </p:txBody>
      </p:sp>
      <p:pic>
        <p:nvPicPr>
          <p:cNvPr id="3686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9038" y="1489075"/>
            <a:ext cx="5807075" cy="3019425"/>
          </a:xfrm>
        </p:spPr>
      </p:pic>
      <p:sp>
        <p:nvSpPr>
          <p:cNvPr id="36870" name="AutoShape 4"/>
          <p:cNvSpPr>
            <a:spLocks noChangeArrowheads="1"/>
          </p:cNvSpPr>
          <p:nvPr/>
        </p:nvSpPr>
        <p:spPr bwMode="auto">
          <a:xfrm>
            <a:off x="3414713" y="2266950"/>
            <a:ext cx="358775" cy="879475"/>
          </a:xfrm>
          <a:prstGeom prst="rightArrow">
            <a:avLst>
              <a:gd name="adj1" fmla="val 45120"/>
              <a:gd name="adj2" fmla="val 56111"/>
            </a:avLst>
          </a:prstGeom>
          <a:solidFill>
            <a:srgbClr val="0B644D"/>
          </a:solidFill>
          <a:ln w="12700">
            <a:solidFill>
              <a:srgbClr val="0B644D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4438650" y="3430588"/>
            <a:ext cx="28702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600" b="1">
                <a:solidFill>
                  <a:srgbClr val="0B644D"/>
                </a:solidFill>
              </a:rPr>
              <a:t>Sum-of-products</a:t>
            </a:r>
          </a:p>
          <a:p>
            <a:pPr algn="ctr"/>
            <a:r>
              <a:rPr lang="en-US" altLang="en-US" sz="2600" b="1">
                <a:solidFill>
                  <a:srgbClr val="0B644D"/>
                </a:solidFill>
              </a:rPr>
              <a:t>(ORs of ANDs)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443413" y="2506663"/>
            <a:ext cx="3581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192463"/>
            <a:ext cx="5029200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 fontAlgn="auto">
              <a:spcAft>
                <a:spcPts val="0"/>
              </a:spcAft>
              <a:defRPr/>
            </a:pPr>
            <a:r>
              <a:rPr lang="en-US"/>
              <a:t>Canonical forms (2/2)</a:t>
            </a:r>
          </a:p>
        </p:txBody>
      </p:sp>
      <p:pic>
        <p:nvPicPr>
          <p:cNvPr id="37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050" y="1416050"/>
            <a:ext cx="5562600" cy="1487488"/>
          </a:xfrm>
        </p:spPr>
      </p:pic>
      <p:sp>
        <p:nvSpPr>
          <p:cNvPr id="37895" name="AutoShape 4"/>
          <p:cNvSpPr>
            <a:spLocks noChangeArrowheads="1"/>
          </p:cNvSpPr>
          <p:nvPr/>
        </p:nvSpPr>
        <p:spPr bwMode="auto">
          <a:xfrm rot="5400000">
            <a:off x="4015582" y="2712244"/>
            <a:ext cx="363537" cy="879475"/>
          </a:xfrm>
          <a:prstGeom prst="rightArrow">
            <a:avLst>
              <a:gd name="adj1" fmla="val 45120"/>
              <a:gd name="adj2" fmla="val 56111"/>
            </a:avLst>
          </a:prstGeom>
          <a:solidFill>
            <a:srgbClr val="0B644D"/>
          </a:solidFill>
          <a:ln w="12700">
            <a:solidFill>
              <a:srgbClr val="0B644D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685793">
              <a:defRPr/>
            </a:pPr>
            <a:r>
              <a:rPr lang="en-US"/>
              <a:t>Boolean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325" y="1384300"/>
            <a:ext cx="7543800" cy="1042988"/>
          </a:xfrm>
        </p:spPr>
        <p:txBody>
          <a:bodyPr rtlCol="0">
            <a:normAutofit fontScale="92500" lnSpcReduction="20000"/>
          </a:bodyPr>
          <a:lstStyle/>
          <a:p>
            <a:pPr defTabSz="685793">
              <a:defRPr/>
            </a:pPr>
            <a:r>
              <a:rPr lang="en-US" dirty="0"/>
              <a:t>Reduce a Boolean equation to fewer terms - hopefully, this will result in using less gates to implement the Boolean equation.</a:t>
            </a:r>
          </a:p>
          <a:p>
            <a:pPr defTabSz="685793">
              <a:defRPr/>
            </a:pPr>
            <a:r>
              <a:rPr lang="en-US" dirty="0"/>
              <a:t>Pencil-Paper:   Algebraic techniques, K-maps or </a:t>
            </a:r>
          </a:p>
          <a:p>
            <a:pPr defTabSz="685793">
              <a:defRPr/>
            </a:pPr>
            <a:r>
              <a:rPr lang="en-US" dirty="0"/>
              <a:t>Automated:  Many powerful algorithms exist</a:t>
            </a:r>
          </a:p>
          <a:p>
            <a:pPr defTabSz="685793">
              <a:defRPr/>
            </a:pPr>
            <a:endParaRPr lang="en-US" dirty="0"/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990600" y="2255838"/>
            <a:ext cx="2514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A   B   C         F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0    0    0        0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0    0    1        0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0    1    0        0        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0    1    1        1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1    0    0        0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1    0    1        1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1    1    0        1</a:t>
            </a:r>
            <a:b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 1    1    1        1</a:t>
            </a:r>
          </a:p>
        </p:txBody>
      </p:sp>
      <p:sp>
        <p:nvSpPr>
          <p:cNvPr id="38919" name="Line 6"/>
          <p:cNvSpPr>
            <a:spLocks noChangeShapeType="1"/>
          </p:cNvSpPr>
          <p:nvPr/>
        </p:nvSpPr>
        <p:spPr bwMode="auto">
          <a:xfrm>
            <a:off x="990600" y="2560638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7"/>
          <p:cNvSpPr>
            <a:spLocks noChangeShapeType="1"/>
          </p:cNvSpPr>
          <p:nvPr/>
        </p:nvSpPr>
        <p:spPr bwMode="auto">
          <a:xfrm>
            <a:off x="2209800" y="2332038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Text Box 8"/>
          <p:cNvSpPr txBox="1">
            <a:spLocks noChangeArrowheads="1"/>
          </p:cNvSpPr>
          <p:nvPr/>
        </p:nvSpPr>
        <p:spPr bwMode="auto">
          <a:xfrm>
            <a:off x="3657600" y="2408238"/>
            <a:ext cx="3733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F =  A</a:t>
            </a:r>
            <a:r>
              <a:rPr lang="ja-JP" altLang="en-US" sz="1600">
                <a:latin typeface="Avenir Light" charset="0"/>
                <a:ea typeface="Avenir Light" charset="0"/>
                <a:cs typeface="Avenir Light" charset="0"/>
              </a:rPr>
              <a:t>’</a:t>
            </a:r>
            <a:r>
              <a:rPr lang="en-US" altLang="ja-JP" sz="1600">
                <a:latin typeface="Avenir Light" charset="0"/>
                <a:ea typeface="Avenir Light" charset="0"/>
                <a:cs typeface="Avenir Light" charset="0"/>
              </a:rPr>
              <a:t>BC + AB</a:t>
            </a:r>
            <a:r>
              <a:rPr lang="ja-JP" altLang="en-US" sz="1600">
                <a:latin typeface="Avenir Light" charset="0"/>
                <a:ea typeface="Avenir Light" charset="0"/>
                <a:cs typeface="Avenir Light" charset="0"/>
              </a:rPr>
              <a:t>’</a:t>
            </a:r>
            <a:r>
              <a:rPr lang="en-US" altLang="ja-JP" sz="1600">
                <a:latin typeface="Avenir Light" charset="0"/>
                <a:ea typeface="Avenir Light" charset="0"/>
                <a:cs typeface="Avenir Light" charset="0"/>
              </a:rPr>
              <a:t>C + ABC</a:t>
            </a:r>
            <a:r>
              <a:rPr lang="ja-JP" altLang="en-US" sz="1600">
                <a:latin typeface="Avenir Light" charset="0"/>
                <a:ea typeface="Avenir Light" charset="0"/>
                <a:cs typeface="Avenir Light" charset="0"/>
              </a:rPr>
              <a:t>’</a:t>
            </a:r>
            <a:r>
              <a:rPr lang="en-US" altLang="ja-JP" sz="1600">
                <a:latin typeface="Avenir Light" charset="0"/>
                <a:ea typeface="Avenir Light" charset="0"/>
                <a:cs typeface="Avenir Light" charset="0"/>
              </a:rPr>
              <a:t> + ABC</a:t>
            </a:r>
            <a:endParaRPr lang="en-US" altLang="en-US" sz="160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8922" name="Text Box 14"/>
          <p:cNvSpPr txBox="1">
            <a:spLocks noChangeArrowheads="1"/>
          </p:cNvSpPr>
          <p:nvPr/>
        </p:nvSpPr>
        <p:spPr bwMode="auto">
          <a:xfrm>
            <a:off x="3352800" y="4008438"/>
            <a:ext cx="274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F =  BC + AC + AB</a:t>
            </a:r>
          </a:p>
        </p:txBody>
      </p:sp>
      <p:grpSp>
        <p:nvGrpSpPr>
          <p:cNvPr id="38923" name="Group 5"/>
          <p:cNvGrpSpPr>
            <a:grpSpLocks/>
          </p:cNvGrpSpPr>
          <p:nvPr/>
        </p:nvGrpSpPr>
        <p:grpSpPr bwMode="auto">
          <a:xfrm>
            <a:off x="4038600" y="2674938"/>
            <a:ext cx="2514600" cy="1333500"/>
            <a:chOff x="3581400" y="3962400"/>
            <a:chExt cx="3200400" cy="1295400"/>
          </a:xfrm>
        </p:grpSpPr>
        <p:sp>
          <p:nvSpPr>
            <p:cNvPr id="38934" name="Line 12"/>
            <p:cNvSpPr>
              <a:spLocks noChangeShapeType="1"/>
            </p:cNvSpPr>
            <p:nvPr/>
          </p:nvSpPr>
          <p:spPr bwMode="auto">
            <a:xfrm flipV="1">
              <a:off x="6781800" y="39624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935" name="Group 4"/>
            <p:cNvGrpSpPr>
              <a:grpSpLocks/>
            </p:cNvGrpSpPr>
            <p:nvPr/>
          </p:nvGrpSpPr>
          <p:grpSpPr bwMode="auto">
            <a:xfrm>
              <a:off x="3581400" y="3962400"/>
              <a:ext cx="3200400" cy="1295400"/>
              <a:chOff x="3581400" y="3962400"/>
              <a:chExt cx="3200400" cy="1295400"/>
            </a:xfrm>
          </p:grpSpPr>
          <p:sp>
            <p:nvSpPr>
              <p:cNvPr id="38936" name="Line 10"/>
              <p:cNvSpPr>
                <a:spLocks noChangeShapeType="1"/>
              </p:cNvSpPr>
              <p:nvPr/>
            </p:nvSpPr>
            <p:spPr bwMode="auto">
              <a:xfrm flipV="1">
                <a:off x="3809762" y="3962400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7" name="Line 11"/>
              <p:cNvSpPr>
                <a:spLocks noChangeShapeType="1"/>
              </p:cNvSpPr>
              <p:nvPr/>
            </p:nvSpPr>
            <p:spPr bwMode="auto">
              <a:xfrm>
                <a:off x="3809762" y="4343400"/>
                <a:ext cx="297203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8" name="Line 15"/>
              <p:cNvSpPr>
                <a:spLocks noChangeShapeType="1"/>
              </p:cNvSpPr>
              <p:nvPr/>
            </p:nvSpPr>
            <p:spPr bwMode="auto">
              <a:xfrm flipH="1">
                <a:off x="3581400" y="4343400"/>
                <a:ext cx="305039" cy="914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8924" name="Line 17"/>
          <p:cNvSpPr>
            <a:spLocks noChangeShapeType="1"/>
          </p:cNvSpPr>
          <p:nvPr/>
        </p:nvSpPr>
        <p:spPr bwMode="auto">
          <a:xfrm flipV="1">
            <a:off x="4953000" y="26479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Line 18"/>
          <p:cNvSpPr>
            <a:spLocks noChangeShapeType="1"/>
          </p:cNvSpPr>
          <p:nvPr/>
        </p:nvSpPr>
        <p:spPr bwMode="auto">
          <a:xfrm flipV="1">
            <a:off x="6400800" y="26479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Line 19"/>
          <p:cNvSpPr>
            <a:spLocks noChangeShapeType="1"/>
          </p:cNvSpPr>
          <p:nvPr/>
        </p:nvSpPr>
        <p:spPr bwMode="auto">
          <a:xfrm>
            <a:off x="4953000" y="2876550"/>
            <a:ext cx="148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Line 20"/>
          <p:cNvSpPr>
            <a:spLocks noChangeShapeType="1"/>
          </p:cNvSpPr>
          <p:nvPr/>
        </p:nvSpPr>
        <p:spPr bwMode="auto">
          <a:xfrm flipH="1">
            <a:off x="4521200" y="2876550"/>
            <a:ext cx="1027113" cy="1155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928" name="Group 4"/>
          <p:cNvGrpSpPr>
            <a:grpSpLocks/>
          </p:cNvGrpSpPr>
          <p:nvPr/>
        </p:nvGrpSpPr>
        <p:grpSpPr bwMode="auto">
          <a:xfrm>
            <a:off x="5638800" y="2190750"/>
            <a:ext cx="796925" cy="254000"/>
            <a:chOff x="5410200" y="2255102"/>
            <a:chExt cx="1025527" cy="228600"/>
          </a:xfrm>
        </p:grpSpPr>
        <p:sp>
          <p:nvSpPr>
            <p:cNvPr id="38931" name="Line 21"/>
            <p:cNvSpPr>
              <a:spLocks noChangeShapeType="1"/>
            </p:cNvSpPr>
            <p:nvPr/>
          </p:nvSpPr>
          <p:spPr bwMode="auto">
            <a:xfrm>
              <a:off x="5410200" y="2255102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2" name="Line 22"/>
            <p:cNvSpPr>
              <a:spLocks noChangeShapeType="1"/>
            </p:cNvSpPr>
            <p:nvPr/>
          </p:nvSpPr>
          <p:spPr bwMode="auto">
            <a:xfrm>
              <a:off x="6435725" y="2255102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3" name="Line 23"/>
            <p:cNvSpPr>
              <a:spLocks noChangeShapeType="1"/>
            </p:cNvSpPr>
            <p:nvPr/>
          </p:nvSpPr>
          <p:spPr bwMode="auto">
            <a:xfrm>
              <a:off x="5410202" y="2255102"/>
              <a:ext cx="1025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929" name="Line 24"/>
          <p:cNvSpPr>
            <a:spLocks noChangeShapeType="1"/>
          </p:cNvSpPr>
          <p:nvPr/>
        </p:nvSpPr>
        <p:spPr bwMode="auto">
          <a:xfrm flipH="1">
            <a:off x="5070475" y="2190750"/>
            <a:ext cx="1141413" cy="184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Text Box 25"/>
          <p:cNvSpPr txBox="1">
            <a:spLocks noChangeArrowheads="1"/>
          </p:cNvSpPr>
          <p:nvPr/>
        </p:nvSpPr>
        <p:spPr bwMode="auto">
          <a:xfrm>
            <a:off x="3333750" y="4248150"/>
            <a:ext cx="6248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venir Light" charset="0"/>
                <a:ea typeface="Avenir Light" charset="0"/>
                <a:cs typeface="Avenir Light" charset="0"/>
              </a:rPr>
              <a:t>Find Boolean adjacencies to minimize equation; eliminate redundant term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3"/>
          <p:cNvSpPr txBox="1">
            <a:spLocks noChangeArrowheads="1"/>
          </p:cNvSpPr>
          <p:nvPr/>
        </p:nvSpPr>
        <p:spPr bwMode="auto">
          <a:xfrm>
            <a:off x="1600200" y="1392238"/>
            <a:ext cx="33147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 i="1">
                <a:latin typeface="Calibri" charset="0"/>
              </a:rPr>
              <a:t>Graphical Aid for minimization - used to visualize Boolean adjacencies</a:t>
            </a:r>
          </a:p>
        </p:txBody>
      </p:sp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2000250" y="2038350"/>
            <a:ext cx="188595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>
                <a:latin typeface="Times New Roman" charset="0"/>
              </a:rPr>
              <a:t>A   B   C         F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0    0    0        0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0    0    1        0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0    1    0        0        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0    1    1        1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1    0    0        0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1    0    1        1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1    1    0        1</a:t>
            </a:r>
            <a:br>
              <a:rPr lang="en-US" altLang="en-US" sz="1500">
                <a:latin typeface="Times New Roman" charset="0"/>
              </a:rPr>
            </a:br>
            <a:r>
              <a:rPr lang="en-US" altLang="en-US" sz="1500">
                <a:latin typeface="Times New Roman" charset="0"/>
              </a:rPr>
              <a:t> 1    1    1        1</a:t>
            </a:r>
          </a:p>
        </p:txBody>
      </p:sp>
      <p:sp>
        <p:nvSpPr>
          <p:cNvPr id="40963" name="Line 5"/>
          <p:cNvSpPr>
            <a:spLocks noChangeShapeType="1"/>
          </p:cNvSpPr>
          <p:nvPr/>
        </p:nvSpPr>
        <p:spPr bwMode="auto">
          <a:xfrm>
            <a:off x="2000250" y="2343150"/>
            <a:ext cx="165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Line 6"/>
          <p:cNvSpPr>
            <a:spLocks noChangeShapeType="1"/>
          </p:cNvSpPr>
          <p:nvPr/>
        </p:nvSpPr>
        <p:spPr bwMode="auto">
          <a:xfrm>
            <a:off x="2914650" y="20955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Rectangle 24"/>
          <p:cNvSpPr>
            <a:spLocks noChangeArrowheads="1"/>
          </p:cNvSpPr>
          <p:nvPr/>
        </p:nvSpPr>
        <p:spPr bwMode="auto">
          <a:xfrm>
            <a:off x="5715000" y="1924050"/>
            <a:ext cx="1885950" cy="102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500"/>
          </a:p>
        </p:txBody>
      </p:sp>
      <p:sp>
        <p:nvSpPr>
          <p:cNvPr id="40966" name="Line 26"/>
          <p:cNvSpPr>
            <a:spLocks noChangeShapeType="1"/>
          </p:cNvSpPr>
          <p:nvPr/>
        </p:nvSpPr>
        <p:spPr bwMode="auto">
          <a:xfrm>
            <a:off x="7143750" y="19240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Line 27"/>
          <p:cNvSpPr>
            <a:spLocks noChangeShapeType="1"/>
          </p:cNvSpPr>
          <p:nvPr/>
        </p:nvSpPr>
        <p:spPr bwMode="auto">
          <a:xfrm>
            <a:off x="6172200" y="19240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28"/>
          <p:cNvSpPr>
            <a:spLocks noChangeShapeType="1"/>
          </p:cNvSpPr>
          <p:nvPr/>
        </p:nvSpPr>
        <p:spPr bwMode="auto">
          <a:xfrm>
            <a:off x="6629400" y="19240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29"/>
          <p:cNvSpPr>
            <a:spLocks noChangeShapeType="1"/>
          </p:cNvSpPr>
          <p:nvPr/>
        </p:nvSpPr>
        <p:spPr bwMode="auto">
          <a:xfrm>
            <a:off x="5715000" y="24384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31"/>
          <p:cNvSpPr>
            <a:spLocks noChangeShapeType="1"/>
          </p:cNvSpPr>
          <p:nvPr/>
        </p:nvSpPr>
        <p:spPr bwMode="auto">
          <a:xfrm>
            <a:off x="5200650" y="1581150"/>
            <a:ext cx="5143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Text Box 32"/>
          <p:cNvSpPr txBox="1">
            <a:spLocks noChangeArrowheads="1"/>
          </p:cNvSpPr>
          <p:nvPr/>
        </p:nvSpPr>
        <p:spPr bwMode="auto">
          <a:xfrm>
            <a:off x="5429250" y="1352550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BC</a:t>
            </a:r>
          </a:p>
        </p:txBody>
      </p:sp>
      <p:sp>
        <p:nvSpPr>
          <p:cNvPr id="40972" name="Text Box 33"/>
          <p:cNvSpPr txBox="1">
            <a:spLocks noChangeArrowheads="1"/>
          </p:cNvSpPr>
          <p:nvPr/>
        </p:nvSpPr>
        <p:spPr bwMode="auto">
          <a:xfrm>
            <a:off x="5657850" y="16383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00</a:t>
            </a:r>
          </a:p>
        </p:txBody>
      </p:sp>
      <p:sp>
        <p:nvSpPr>
          <p:cNvPr id="40973" name="Text Box 34"/>
          <p:cNvSpPr txBox="1">
            <a:spLocks noChangeArrowheads="1"/>
          </p:cNvSpPr>
          <p:nvPr/>
        </p:nvSpPr>
        <p:spPr bwMode="auto">
          <a:xfrm>
            <a:off x="6172200" y="16383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01</a:t>
            </a:r>
          </a:p>
        </p:txBody>
      </p:sp>
      <p:sp>
        <p:nvSpPr>
          <p:cNvPr id="40974" name="Text Box 35"/>
          <p:cNvSpPr txBox="1">
            <a:spLocks noChangeArrowheads="1"/>
          </p:cNvSpPr>
          <p:nvPr/>
        </p:nvSpPr>
        <p:spPr bwMode="auto">
          <a:xfrm>
            <a:off x="6686550" y="16383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11</a:t>
            </a:r>
          </a:p>
        </p:txBody>
      </p:sp>
      <p:sp>
        <p:nvSpPr>
          <p:cNvPr id="40975" name="Text Box 36"/>
          <p:cNvSpPr txBox="1">
            <a:spLocks noChangeArrowheads="1"/>
          </p:cNvSpPr>
          <p:nvPr/>
        </p:nvSpPr>
        <p:spPr bwMode="auto">
          <a:xfrm>
            <a:off x="7200900" y="16383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10</a:t>
            </a:r>
          </a:p>
        </p:txBody>
      </p:sp>
      <p:sp>
        <p:nvSpPr>
          <p:cNvPr id="40976" name="Text Box 37"/>
          <p:cNvSpPr txBox="1">
            <a:spLocks noChangeArrowheads="1"/>
          </p:cNvSpPr>
          <p:nvPr/>
        </p:nvSpPr>
        <p:spPr bwMode="auto">
          <a:xfrm>
            <a:off x="5372100" y="20383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77" name="Text Box 38"/>
          <p:cNvSpPr txBox="1">
            <a:spLocks noChangeArrowheads="1"/>
          </p:cNvSpPr>
          <p:nvPr/>
        </p:nvSpPr>
        <p:spPr bwMode="auto">
          <a:xfrm>
            <a:off x="5181600" y="16954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A</a:t>
            </a:r>
          </a:p>
        </p:txBody>
      </p:sp>
      <p:sp>
        <p:nvSpPr>
          <p:cNvPr id="40978" name="Text Box 39"/>
          <p:cNvSpPr txBox="1">
            <a:spLocks noChangeArrowheads="1"/>
          </p:cNvSpPr>
          <p:nvPr/>
        </p:nvSpPr>
        <p:spPr bwMode="auto">
          <a:xfrm>
            <a:off x="5372100" y="24955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0979" name="Text Box 40"/>
          <p:cNvSpPr txBox="1">
            <a:spLocks noChangeArrowheads="1"/>
          </p:cNvSpPr>
          <p:nvPr/>
        </p:nvSpPr>
        <p:spPr bwMode="auto">
          <a:xfrm>
            <a:off x="5772150" y="20383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80" name="Text Box 41"/>
          <p:cNvSpPr txBox="1">
            <a:spLocks noChangeArrowheads="1"/>
          </p:cNvSpPr>
          <p:nvPr/>
        </p:nvSpPr>
        <p:spPr bwMode="auto">
          <a:xfrm>
            <a:off x="6229350" y="20383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81" name="Text Box 42"/>
          <p:cNvSpPr txBox="1">
            <a:spLocks noChangeArrowheads="1"/>
          </p:cNvSpPr>
          <p:nvPr/>
        </p:nvSpPr>
        <p:spPr bwMode="auto">
          <a:xfrm>
            <a:off x="7200900" y="20383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82" name="Text Box 43"/>
          <p:cNvSpPr txBox="1">
            <a:spLocks noChangeArrowheads="1"/>
          </p:cNvSpPr>
          <p:nvPr/>
        </p:nvSpPr>
        <p:spPr bwMode="auto">
          <a:xfrm>
            <a:off x="6743700" y="20383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0983" name="Text Box 44"/>
          <p:cNvSpPr txBox="1">
            <a:spLocks noChangeArrowheads="1"/>
          </p:cNvSpPr>
          <p:nvPr/>
        </p:nvSpPr>
        <p:spPr bwMode="auto">
          <a:xfrm>
            <a:off x="5772150" y="24955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84" name="Text Box 45"/>
          <p:cNvSpPr txBox="1">
            <a:spLocks noChangeArrowheads="1"/>
          </p:cNvSpPr>
          <p:nvPr/>
        </p:nvSpPr>
        <p:spPr bwMode="auto">
          <a:xfrm>
            <a:off x="6229350" y="24955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0985" name="Text Box 46"/>
          <p:cNvSpPr txBox="1">
            <a:spLocks noChangeArrowheads="1"/>
          </p:cNvSpPr>
          <p:nvPr/>
        </p:nvSpPr>
        <p:spPr bwMode="auto">
          <a:xfrm>
            <a:off x="6743700" y="255270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0986" name="Text Box 47"/>
          <p:cNvSpPr txBox="1">
            <a:spLocks noChangeArrowheads="1"/>
          </p:cNvSpPr>
          <p:nvPr/>
        </p:nvSpPr>
        <p:spPr bwMode="auto">
          <a:xfrm>
            <a:off x="7200900" y="24955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0987" name="Rectangle 48"/>
          <p:cNvSpPr>
            <a:spLocks noChangeArrowheads="1"/>
          </p:cNvSpPr>
          <p:nvPr/>
        </p:nvSpPr>
        <p:spPr bwMode="auto">
          <a:xfrm>
            <a:off x="5715000" y="3638550"/>
            <a:ext cx="1885950" cy="102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500"/>
          </a:p>
        </p:txBody>
      </p:sp>
      <p:sp>
        <p:nvSpPr>
          <p:cNvPr id="40988" name="Line 49"/>
          <p:cNvSpPr>
            <a:spLocks noChangeShapeType="1"/>
          </p:cNvSpPr>
          <p:nvPr/>
        </p:nvSpPr>
        <p:spPr bwMode="auto">
          <a:xfrm>
            <a:off x="7143750" y="36385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Line 50"/>
          <p:cNvSpPr>
            <a:spLocks noChangeShapeType="1"/>
          </p:cNvSpPr>
          <p:nvPr/>
        </p:nvSpPr>
        <p:spPr bwMode="auto">
          <a:xfrm>
            <a:off x="6172200" y="36385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Line 51"/>
          <p:cNvSpPr>
            <a:spLocks noChangeShapeType="1"/>
          </p:cNvSpPr>
          <p:nvPr/>
        </p:nvSpPr>
        <p:spPr bwMode="auto">
          <a:xfrm>
            <a:off x="6629400" y="363855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Line 52"/>
          <p:cNvSpPr>
            <a:spLocks noChangeShapeType="1"/>
          </p:cNvSpPr>
          <p:nvPr/>
        </p:nvSpPr>
        <p:spPr bwMode="auto">
          <a:xfrm>
            <a:off x="5715000" y="4152900"/>
            <a:ext cx="1885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53"/>
          <p:cNvSpPr>
            <a:spLocks noChangeShapeType="1"/>
          </p:cNvSpPr>
          <p:nvPr/>
        </p:nvSpPr>
        <p:spPr bwMode="auto">
          <a:xfrm>
            <a:off x="5200650" y="3295650"/>
            <a:ext cx="5143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Text Box 54"/>
          <p:cNvSpPr txBox="1">
            <a:spLocks noChangeArrowheads="1"/>
          </p:cNvSpPr>
          <p:nvPr/>
        </p:nvSpPr>
        <p:spPr bwMode="auto">
          <a:xfrm>
            <a:off x="5314950" y="3124200"/>
            <a:ext cx="571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BC</a:t>
            </a:r>
          </a:p>
        </p:txBody>
      </p:sp>
      <p:sp>
        <p:nvSpPr>
          <p:cNvPr id="40994" name="Text Box 55"/>
          <p:cNvSpPr txBox="1">
            <a:spLocks noChangeArrowheads="1"/>
          </p:cNvSpPr>
          <p:nvPr/>
        </p:nvSpPr>
        <p:spPr bwMode="auto">
          <a:xfrm>
            <a:off x="5657850" y="33528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00</a:t>
            </a:r>
          </a:p>
        </p:txBody>
      </p:sp>
      <p:sp>
        <p:nvSpPr>
          <p:cNvPr id="40995" name="Text Box 56"/>
          <p:cNvSpPr txBox="1">
            <a:spLocks noChangeArrowheads="1"/>
          </p:cNvSpPr>
          <p:nvPr/>
        </p:nvSpPr>
        <p:spPr bwMode="auto">
          <a:xfrm>
            <a:off x="6172200" y="33528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01</a:t>
            </a:r>
          </a:p>
        </p:txBody>
      </p:sp>
      <p:sp>
        <p:nvSpPr>
          <p:cNvPr id="40996" name="Text Box 57"/>
          <p:cNvSpPr txBox="1">
            <a:spLocks noChangeArrowheads="1"/>
          </p:cNvSpPr>
          <p:nvPr/>
        </p:nvSpPr>
        <p:spPr bwMode="auto">
          <a:xfrm>
            <a:off x="6686550" y="33528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11</a:t>
            </a:r>
          </a:p>
        </p:txBody>
      </p:sp>
      <p:sp>
        <p:nvSpPr>
          <p:cNvPr id="40997" name="Text Box 58"/>
          <p:cNvSpPr txBox="1">
            <a:spLocks noChangeArrowheads="1"/>
          </p:cNvSpPr>
          <p:nvPr/>
        </p:nvSpPr>
        <p:spPr bwMode="auto">
          <a:xfrm>
            <a:off x="7200900" y="33528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10</a:t>
            </a:r>
          </a:p>
        </p:txBody>
      </p:sp>
      <p:sp>
        <p:nvSpPr>
          <p:cNvPr id="40998" name="Text Box 59"/>
          <p:cNvSpPr txBox="1">
            <a:spLocks noChangeArrowheads="1"/>
          </p:cNvSpPr>
          <p:nvPr/>
        </p:nvSpPr>
        <p:spPr bwMode="auto">
          <a:xfrm>
            <a:off x="5372100" y="37528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0999" name="Text Box 60"/>
          <p:cNvSpPr txBox="1">
            <a:spLocks noChangeArrowheads="1"/>
          </p:cNvSpPr>
          <p:nvPr/>
        </p:nvSpPr>
        <p:spPr bwMode="auto">
          <a:xfrm>
            <a:off x="5200650" y="34099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A</a:t>
            </a:r>
          </a:p>
        </p:txBody>
      </p:sp>
      <p:sp>
        <p:nvSpPr>
          <p:cNvPr id="41000" name="Text Box 61"/>
          <p:cNvSpPr txBox="1">
            <a:spLocks noChangeArrowheads="1"/>
          </p:cNvSpPr>
          <p:nvPr/>
        </p:nvSpPr>
        <p:spPr bwMode="auto">
          <a:xfrm>
            <a:off x="5372100" y="42100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1001" name="Text Box 62"/>
          <p:cNvSpPr txBox="1">
            <a:spLocks noChangeArrowheads="1"/>
          </p:cNvSpPr>
          <p:nvPr/>
        </p:nvSpPr>
        <p:spPr bwMode="auto">
          <a:xfrm>
            <a:off x="5772150" y="37528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1002" name="Text Box 63"/>
          <p:cNvSpPr txBox="1">
            <a:spLocks noChangeArrowheads="1"/>
          </p:cNvSpPr>
          <p:nvPr/>
        </p:nvSpPr>
        <p:spPr bwMode="auto">
          <a:xfrm>
            <a:off x="6229350" y="37528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1003" name="Text Box 64"/>
          <p:cNvSpPr txBox="1">
            <a:spLocks noChangeArrowheads="1"/>
          </p:cNvSpPr>
          <p:nvPr/>
        </p:nvSpPr>
        <p:spPr bwMode="auto">
          <a:xfrm>
            <a:off x="7200900" y="37528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1004" name="Text Box 65"/>
          <p:cNvSpPr txBox="1">
            <a:spLocks noChangeArrowheads="1"/>
          </p:cNvSpPr>
          <p:nvPr/>
        </p:nvSpPr>
        <p:spPr bwMode="auto">
          <a:xfrm>
            <a:off x="6743700" y="37528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1005" name="Text Box 66"/>
          <p:cNvSpPr txBox="1">
            <a:spLocks noChangeArrowheads="1"/>
          </p:cNvSpPr>
          <p:nvPr/>
        </p:nvSpPr>
        <p:spPr bwMode="auto">
          <a:xfrm>
            <a:off x="5772150" y="42100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0</a:t>
            </a:r>
          </a:p>
        </p:txBody>
      </p:sp>
      <p:sp>
        <p:nvSpPr>
          <p:cNvPr id="41006" name="Text Box 67"/>
          <p:cNvSpPr txBox="1">
            <a:spLocks noChangeArrowheads="1"/>
          </p:cNvSpPr>
          <p:nvPr/>
        </p:nvSpPr>
        <p:spPr bwMode="auto">
          <a:xfrm>
            <a:off x="6229350" y="42100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1007" name="Text Box 68"/>
          <p:cNvSpPr txBox="1">
            <a:spLocks noChangeArrowheads="1"/>
          </p:cNvSpPr>
          <p:nvPr/>
        </p:nvSpPr>
        <p:spPr bwMode="auto">
          <a:xfrm>
            <a:off x="6743700" y="426720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1008" name="Text Box 69"/>
          <p:cNvSpPr txBox="1">
            <a:spLocks noChangeArrowheads="1"/>
          </p:cNvSpPr>
          <p:nvPr/>
        </p:nvSpPr>
        <p:spPr bwMode="auto">
          <a:xfrm>
            <a:off x="7200900" y="421005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Times New Roman" charset="0"/>
              </a:rPr>
              <a:t>1</a:t>
            </a:r>
          </a:p>
        </p:txBody>
      </p:sp>
      <p:sp>
        <p:nvSpPr>
          <p:cNvPr id="41009" name="Oval 70"/>
          <p:cNvSpPr>
            <a:spLocks noChangeArrowheads="1"/>
          </p:cNvSpPr>
          <p:nvPr/>
        </p:nvSpPr>
        <p:spPr bwMode="auto">
          <a:xfrm>
            <a:off x="6743700" y="3752850"/>
            <a:ext cx="285750" cy="857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500"/>
          </a:p>
        </p:txBody>
      </p:sp>
      <p:sp>
        <p:nvSpPr>
          <p:cNvPr id="41010" name="Oval 71"/>
          <p:cNvSpPr>
            <a:spLocks noChangeArrowheads="1"/>
          </p:cNvSpPr>
          <p:nvPr/>
        </p:nvSpPr>
        <p:spPr bwMode="auto">
          <a:xfrm>
            <a:off x="6172200" y="4267200"/>
            <a:ext cx="971550" cy="2857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500"/>
          </a:p>
        </p:txBody>
      </p:sp>
      <p:sp>
        <p:nvSpPr>
          <p:cNvPr id="41011" name="Oval 72"/>
          <p:cNvSpPr>
            <a:spLocks noChangeArrowheads="1"/>
          </p:cNvSpPr>
          <p:nvPr/>
        </p:nvSpPr>
        <p:spPr bwMode="auto">
          <a:xfrm>
            <a:off x="6629400" y="4267200"/>
            <a:ext cx="971550" cy="2857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500"/>
          </a:p>
        </p:txBody>
      </p:sp>
      <p:sp>
        <p:nvSpPr>
          <p:cNvPr id="41012" name="Text Box 73"/>
          <p:cNvSpPr txBox="1">
            <a:spLocks noChangeArrowheads="1"/>
          </p:cNvSpPr>
          <p:nvPr/>
        </p:nvSpPr>
        <p:spPr bwMode="auto">
          <a:xfrm>
            <a:off x="1771650" y="4221163"/>
            <a:ext cx="205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Calibri" charset="0"/>
              </a:rPr>
              <a:t>F =  BC + AC + AB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K- maps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CSC 322: Computer Organization Lab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9297" indent="-89297"/>
            <a:r>
              <a:rPr lang="en-US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Operations </a:t>
            </a:r>
            <a:r>
              <a:rPr lang="en-US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,  </a:t>
            </a:r>
            <a:r>
              <a:rPr lang="en-US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>
                <a:solidFill>
                  <a:schemeClr val="tx1"/>
                </a:solidFill>
              </a:rPr>
              <a:t>,  </a:t>
            </a:r>
            <a:r>
              <a:rPr lang="en-US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>
                <a:solidFill>
                  <a:schemeClr val="tx1"/>
                </a:solidFill>
              </a:rPr>
              <a:t>,  </a:t>
            </a:r>
            <a:r>
              <a:rPr lang="en-US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>
                <a:solidFill>
                  <a:schemeClr val="tx1"/>
                </a:solidFill>
              </a:rPr>
              <a:t> Available in C</a:t>
            </a:r>
          </a:p>
          <a:p>
            <a:pPr marL="414338" lvl="1"/>
            <a:r>
              <a:rPr lang="en-US" dirty="0">
                <a:solidFill>
                  <a:schemeClr val="tx1"/>
                </a:solidFill>
              </a:rPr>
              <a:t>Apply to any “integral” data type</a:t>
            </a:r>
          </a:p>
          <a:p>
            <a:pPr marL="628650" lvl="2"/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35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414338" lvl="1"/>
            <a:r>
              <a:rPr lang="en-US" dirty="0">
                <a:solidFill>
                  <a:schemeClr val="tx1"/>
                </a:solidFill>
              </a:rPr>
              <a:t>View arguments as bit vectors</a:t>
            </a:r>
          </a:p>
          <a:p>
            <a:pPr marL="414338" lvl="1"/>
            <a:r>
              <a:rPr lang="en-US" dirty="0">
                <a:solidFill>
                  <a:schemeClr val="tx1"/>
                </a:solidFill>
              </a:rPr>
              <a:t>Arguments applied bit-wise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</a:rPr>
              <a:t>Examples (Char data type)</a:t>
            </a:r>
          </a:p>
          <a:p>
            <a:pPr marL="414338" lvl="1"/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0xBE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~01000001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10111110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0xFF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~00000000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11111111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0x41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&amp; 01010101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01000001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0x7D</a:t>
            </a:r>
            <a:endParaRPr lang="en-US" sz="1350" dirty="0">
              <a:solidFill>
                <a:schemeClr val="tx1"/>
              </a:solidFill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01101001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| 01010101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350" dirty="0">
                <a:solidFill>
                  <a:schemeClr val="tx1"/>
                </a:solidFill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 01111101</a:t>
            </a:r>
            <a:r>
              <a:rPr lang="en-US" sz="1350" baseline="-60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baseline="-6000" dirty="0">
              <a:solidFill>
                <a:schemeClr val="tx1"/>
              </a:solidFill>
              <a:latin typeface="Monaco" charset="0"/>
              <a:sym typeface="Monaco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6248400" y="1410559"/>
            <a:ext cx="1357313" cy="3240811"/>
            <a:chOff x="0" y="177"/>
            <a:chExt cx="1140" cy="2721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499"/>
              <a:ext cx="1104" cy="2399"/>
              <a:chOff x="0" y="-8"/>
              <a:chExt cx="1104" cy="2399"/>
            </a:xfrm>
          </p:grpSpPr>
          <p:grpSp>
            <p:nvGrpSpPr>
              <p:cNvPr id="9" name="Group 7"/>
              <p:cNvGrpSpPr>
                <a:grpSpLocks/>
              </p:cNvGrpSpPr>
              <p:nvPr/>
            </p:nvGrpSpPr>
            <p:grpSpPr bwMode="auto">
              <a:xfrm>
                <a:off x="0" y="-8"/>
                <a:ext cx="288" cy="239"/>
                <a:chOff x="0" y="-8"/>
                <a:chExt cx="288" cy="239"/>
              </a:xfrm>
            </p:grpSpPr>
            <p:sp>
              <p:nvSpPr>
                <p:cNvPr id="151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2" name="Rectangle 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288" y="-8"/>
                <a:ext cx="288" cy="239"/>
                <a:chOff x="0" y="-8"/>
                <a:chExt cx="288" cy="239"/>
              </a:xfrm>
            </p:grpSpPr>
            <p:sp>
              <p:nvSpPr>
                <p:cNvPr id="149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0" name="Rectangle 1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3"/>
              <p:cNvGrpSpPr>
                <a:grpSpLocks/>
              </p:cNvGrpSpPr>
              <p:nvPr/>
            </p:nvGrpSpPr>
            <p:grpSpPr bwMode="auto">
              <a:xfrm>
                <a:off x="576" y="-8"/>
                <a:ext cx="528" cy="239"/>
                <a:chOff x="0" y="-8"/>
                <a:chExt cx="528" cy="239"/>
              </a:xfrm>
            </p:grpSpPr>
            <p:sp>
              <p:nvSpPr>
                <p:cNvPr id="147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8" name="Rectangle 1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2" name="Group 16"/>
              <p:cNvGrpSpPr>
                <a:grpSpLocks/>
              </p:cNvGrpSpPr>
              <p:nvPr/>
            </p:nvGrpSpPr>
            <p:grpSpPr bwMode="auto">
              <a:xfrm>
                <a:off x="0" y="136"/>
                <a:ext cx="288" cy="239"/>
                <a:chOff x="0" y="-8"/>
                <a:chExt cx="288" cy="239"/>
              </a:xfrm>
            </p:grpSpPr>
            <p:sp>
              <p:nvSpPr>
                <p:cNvPr id="145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6" name="Rectangle 1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3" name="Group 19"/>
              <p:cNvGrpSpPr>
                <a:grpSpLocks/>
              </p:cNvGrpSpPr>
              <p:nvPr/>
            </p:nvGrpSpPr>
            <p:grpSpPr bwMode="auto">
              <a:xfrm>
                <a:off x="288" y="136"/>
                <a:ext cx="288" cy="239"/>
                <a:chOff x="0" y="-8"/>
                <a:chExt cx="288" cy="239"/>
              </a:xfrm>
            </p:grpSpPr>
            <p:sp>
              <p:nvSpPr>
                <p:cNvPr id="143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4" name="Rectangle 2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22"/>
              <p:cNvGrpSpPr>
                <a:grpSpLocks/>
              </p:cNvGrpSpPr>
              <p:nvPr/>
            </p:nvGrpSpPr>
            <p:grpSpPr bwMode="auto">
              <a:xfrm>
                <a:off x="576" y="136"/>
                <a:ext cx="528" cy="239"/>
                <a:chOff x="0" y="-8"/>
                <a:chExt cx="528" cy="239"/>
              </a:xfrm>
            </p:grpSpPr>
            <p:sp>
              <p:nvSpPr>
                <p:cNvPr id="141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2" name="Rectangle 2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5" name="Group 25"/>
              <p:cNvGrpSpPr>
                <a:grpSpLocks/>
              </p:cNvGrpSpPr>
              <p:nvPr/>
            </p:nvGrpSpPr>
            <p:grpSpPr bwMode="auto">
              <a:xfrm>
                <a:off x="0" y="280"/>
                <a:ext cx="288" cy="239"/>
                <a:chOff x="0" y="-8"/>
                <a:chExt cx="288" cy="239"/>
              </a:xfrm>
            </p:grpSpPr>
            <p:sp>
              <p:nvSpPr>
                <p:cNvPr id="139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0" name="Rectangle 2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288" y="280"/>
                <a:ext cx="288" cy="239"/>
                <a:chOff x="0" y="-8"/>
                <a:chExt cx="288" cy="239"/>
              </a:xfrm>
            </p:grpSpPr>
            <p:sp>
              <p:nvSpPr>
                <p:cNvPr id="137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8" name="Rectangle 3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31"/>
              <p:cNvGrpSpPr>
                <a:grpSpLocks/>
              </p:cNvGrpSpPr>
              <p:nvPr/>
            </p:nvGrpSpPr>
            <p:grpSpPr bwMode="auto">
              <a:xfrm>
                <a:off x="576" y="280"/>
                <a:ext cx="528" cy="239"/>
                <a:chOff x="0" y="-8"/>
                <a:chExt cx="528" cy="239"/>
              </a:xfrm>
            </p:grpSpPr>
            <p:sp>
              <p:nvSpPr>
                <p:cNvPr id="135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6" name="Rectangle 3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8" name="Group 34"/>
              <p:cNvGrpSpPr>
                <a:grpSpLocks/>
              </p:cNvGrpSpPr>
              <p:nvPr/>
            </p:nvGrpSpPr>
            <p:grpSpPr bwMode="auto">
              <a:xfrm>
                <a:off x="0" y="424"/>
                <a:ext cx="288" cy="239"/>
                <a:chOff x="0" y="-8"/>
                <a:chExt cx="288" cy="239"/>
              </a:xfrm>
            </p:grpSpPr>
            <p:sp>
              <p:nvSpPr>
                <p:cNvPr id="133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4" name="Rectangle 3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19" name="Group 37"/>
              <p:cNvGrpSpPr>
                <a:grpSpLocks/>
              </p:cNvGrpSpPr>
              <p:nvPr/>
            </p:nvGrpSpPr>
            <p:grpSpPr bwMode="auto">
              <a:xfrm>
                <a:off x="288" y="424"/>
                <a:ext cx="288" cy="239"/>
                <a:chOff x="0" y="-8"/>
                <a:chExt cx="288" cy="239"/>
              </a:xfrm>
            </p:grpSpPr>
            <p:sp>
              <p:nvSpPr>
                <p:cNvPr id="131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2" name="Rectangle 3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40"/>
              <p:cNvGrpSpPr>
                <a:grpSpLocks/>
              </p:cNvGrpSpPr>
              <p:nvPr/>
            </p:nvGrpSpPr>
            <p:grpSpPr bwMode="auto">
              <a:xfrm>
                <a:off x="576" y="424"/>
                <a:ext cx="528" cy="239"/>
                <a:chOff x="0" y="-8"/>
                <a:chExt cx="528" cy="239"/>
              </a:xfrm>
            </p:grpSpPr>
            <p:sp>
              <p:nvSpPr>
                <p:cNvPr id="129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0" name="Rectangle 4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1" name="Group 43"/>
              <p:cNvGrpSpPr>
                <a:grpSpLocks/>
              </p:cNvGrpSpPr>
              <p:nvPr/>
            </p:nvGrpSpPr>
            <p:grpSpPr bwMode="auto">
              <a:xfrm>
                <a:off x="0" y="568"/>
                <a:ext cx="288" cy="239"/>
                <a:chOff x="0" y="-8"/>
                <a:chExt cx="288" cy="239"/>
              </a:xfrm>
            </p:grpSpPr>
            <p:sp>
              <p:nvSpPr>
                <p:cNvPr id="127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8" name="Rectangle 4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2" name="Group 46"/>
              <p:cNvGrpSpPr>
                <a:grpSpLocks/>
              </p:cNvGrpSpPr>
              <p:nvPr/>
            </p:nvGrpSpPr>
            <p:grpSpPr bwMode="auto">
              <a:xfrm>
                <a:off x="288" y="568"/>
                <a:ext cx="288" cy="239"/>
                <a:chOff x="0" y="-8"/>
                <a:chExt cx="288" cy="239"/>
              </a:xfrm>
            </p:grpSpPr>
            <p:sp>
              <p:nvSpPr>
                <p:cNvPr id="125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6" name="Rectangle 4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9"/>
              <p:cNvGrpSpPr>
                <a:grpSpLocks/>
              </p:cNvGrpSpPr>
              <p:nvPr/>
            </p:nvGrpSpPr>
            <p:grpSpPr bwMode="auto">
              <a:xfrm>
                <a:off x="576" y="568"/>
                <a:ext cx="528" cy="239"/>
                <a:chOff x="0" y="-8"/>
                <a:chExt cx="528" cy="239"/>
              </a:xfrm>
            </p:grpSpPr>
            <p:sp>
              <p:nvSpPr>
                <p:cNvPr id="123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4" name="Rectangle 5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4" name="Group 52"/>
              <p:cNvGrpSpPr>
                <a:grpSpLocks/>
              </p:cNvGrpSpPr>
              <p:nvPr/>
            </p:nvGrpSpPr>
            <p:grpSpPr bwMode="auto">
              <a:xfrm>
                <a:off x="0" y="712"/>
                <a:ext cx="288" cy="239"/>
                <a:chOff x="0" y="-8"/>
                <a:chExt cx="288" cy="239"/>
              </a:xfrm>
            </p:grpSpPr>
            <p:sp>
              <p:nvSpPr>
                <p:cNvPr id="121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2" name="Rectangle 5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5" name="Group 55"/>
              <p:cNvGrpSpPr>
                <a:grpSpLocks/>
              </p:cNvGrpSpPr>
              <p:nvPr/>
            </p:nvGrpSpPr>
            <p:grpSpPr bwMode="auto">
              <a:xfrm>
                <a:off x="288" y="712"/>
                <a:ext cx="288" cy="239"/>
                <a:chOff x="0" y="-8"/>
                <a:chExt cx="288" cy="239"/>
              </a:xfrm>
            </p:grpSpPr>
            <p:sp>
              <p:nvSpPr>
                <p:cNvPr id="119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0" name="Rectangle 5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8"/>
              <p:cNvGrpSpPr>
                <a:grpSpLocks/>
              </p:cNvGrpSpPr>
              <p:nvPr/>
            </p:nvGrpSpPr>
            <p:grpSpPr bwMode="auto">
              <a:xfrm>
                <a:off x="576" y="712"/>
                <a:ext cx="528" cy="239"/>
                <a:chOff x="0" y="-8"/>
                <a:chExt cx="528" cy="239"/>
              </a:xfrm>
            </p:grpSpPr>
            <p:sp>
              <p:nvSpPr>
                <p:cNvPr id="117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8" name="Rectangle 6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7" name="Group 61"/>
              <p:cNvGrpSpPr>
                <a:grpSpLocks/>
              </p:cNvGrpSpPr>
              <p:nvPr/>
            </p:nvGrpSpPr>
            <p:grpSpPr bwMode="auto">
              <a:xfrm>
                <a:off x="0" y="856"/>
                <a:ext cx="288" cy="239"/>
                <a:chOff x="0" y="-8"/>
                <a:chExt cx="288" cy="239"/>
              </a:xfrm>
            </p:grpSpPr>
            <p:sp>
              <p:nvSpPr>
                <p:cNvPr id="115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6" name="Rectangle 6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8" name="Group 64"/>
              <p:cNvGrpSpPr>
                <a:grpSpLocks/>
              </p:cNvGrpSpPr>
              <p:nvPr/>
            </p:nvGrpSpPr>
            <p:grpSpPr bwMode="auto">
              <a:xfrm>
                <a:off x="288" y="856"/>
                <a:ext cx="288" cy="239"/>
                <a:chOff x="0" y="-8"/>
                <a:chExt cx="288" cy="239"/>
              </a:xfrm>
            </p:grpSpPr>
            <p:sp>
              <p:nvSpPr>
                <p:cNvPr id="113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4" name="Rectangle 6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7"/>
              <p:cNvGrpSpPr>
                <a:grpSpLocks/>
              </p:cNvGrpSpPr>
              <p:nvPr/>
            </p:nvGrpSpPr>
            <p:grpSpPr bwMode="auto">
              <a:xfrm>
                <a:off x="576" y="856"/>
                <a:ext cx="528" cy="239"/>
                <a:chOff x="0" y="-8"/>
                <a:chExt cx="528" cy="239"/>
              </a:xfrm>
            </p:grpSpPr>
            <p:sp>
              <p:nvSpPr>
                <p:cNvPr id="111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2" name="Rectangle 69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0" y="1000"/>
                <a:ext cx="288" cy="239"/>
                <a:chOff x="0" y="-8"/>
                <a:chExt cx="288" cy="239"/>
              </a:xfrm>
            </p:grpSpPr>
            <p:sp>
              <p:nvSpPr>
                <p:cNvPr id="109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0" name="Rectangle 7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1" name="Group 73"/>
              <p:cNvGrpSpPr>
                <a:grpSpLocks/>
              </p:cNvGrpSpPr>
              <p:nvPr/>
            </p:nvGrpSpPr>
            <p:grpSpPr bwMode="auto">
              <a:xfrm>
                <a:off x="288" y="1000"/>
                <a:ext cx="288" cy="239"/>
                <a:chOff x="0" y="-8"/>
                <a:chExt cx="288" cy="239"/>
              </a:xfrm>
            </p:grpSpPr>
            <p:sp>
              <p:nvSpPr>
                <p:cNvPr id="107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8" name="Rectangle 7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6"/>
              <p:cNvGrpSpPr>
                <a:grpSpLocks/>
              </p:cNvGrpSpPr>
              <p:nvPr/>
            </p:nvGrpSpPr>
            <p:grpSpPr bwMode="auto">
              <a:xfrm>
                <a:off x="576" y="1000"/>
                <a:ext cx="528" cy="239"/>
                <a:chOff x="0" y="-8"/>
                <a:chExt cx="528" cy="239"/>
              </a:xfrm>
            </p:grpSpPr>
            <p:sp>
              <p:nvSpPr>
                <p:cNvPr id="105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6" name="Rectangle 78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3" name="Group 79"/>
              <p:cNvGrpSpPr>
                <a:grpSpLocks/>
              </p:cNvGrpSpPr>
              <p:nvPr/>
            </p:nvGrpSpPr>
            <p:grpSpPr bwMode="auto">
              <a:xfrm>
                <a:off x="0" y="1144"/>
                <a:ext cx="288" cy="239"/>
                <a:chOff x="0" y="-8"/>
                <a:chExt cx="288" cy="239"/>
              </a:xfrm>
            </p:grpSpPr>
            <p:sp>
              <p:nvSpPr>
                <p:cNvPr id="103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4" name="Rectangle 8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4" name="Group 82"/>
              <p:cNvGrpSpPr>
                <a:grpSpLocks/>
              </p:cNvGrpSpPr>
              <p:nvPr/>
            </p:nvGrpSpPr>
            <p:grpSpPr bwMode="auto">
              <a:xfrm>
                <a:off x="288" y="1144"/>
                <a:ext cx="288" cy="239"/>
                <a:chOff x="0" y="-8"/>
                <a:chExt cx="288" cy="239"/>
              </a:xfrm>
            </p:grpSpPr>
            <p:sp>
              <p:nvSpPr>
                <p:cNvPr id="101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2" name="Rectangle 8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5"/>
              <p:cNvGrpSpPr>
                <a:grpSpLocks/>
              </p:cNvGrpSpPr>
              <p:nvPr/>
            </p:nvGrpSpPr>
            <p:grpSpPr bwMode="auto">
              <a:xfrm>
                <a:off x="576" y="1144"/>
                <a:ext cx="528" cy="239"/>
                <a:chOff x="0" y="-8"/>
                <a:chExt cx="528" cy="239"/>
              </a:xfrm>
            </p:grpSpPr>
            <p:sp>
              <p:nvSpPr>
                <p:cNvPr id="99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0" name="Rectangle 87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6" name="Group 88"/>
              <p:cNvGrpSpPr>
                <a:grpSpLocks/>
              </p:cNvGrpSpPr>
              <p:nvPr/>
            </p:nvGrpSpPr>
            <p:grpSpPr bwMode="auto">
              <a:xfrm>
                <a:off x="0" y="1288"/>
                <a:ext cx="288" cy="239"/>
                <a:chOff x="0" y="-8"/>
                <a:chExt cx="288" cy="239"/>
              </a:xfrm>
            </p:grpSpPr>
            <p:sp>
              <p:nvSpPr>
                <p:cNvPr id="97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8" name="Rectangle 9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7" name="Group 91"/>
              <p:cNvGrpSpPr>
                <a:grpSpLocks/>
              </p:cNvGrpSpPr>
              <p:nvPr/>
            </p:nvGrpSpPr>
            <p:grpSpPr bwMode="auto">
              <a:xfrm>
                <a:off x="288" y="1288"/>
                <a:ext cx="288" cy="239"/>
                <a:chOff x="0" y="-8"/>
                <a:chExt cx="288" cy="239"/>
              </a:xfrm>
            </p:grpSpPr>
            <p:sp>
              <p:nvSpPr>
                <p:cNvPr id="95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6" name="Rectangle 9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4"/>
              <p:cNvGrpSpPr>
                <a:grpSpLocks/>
              </p:cNvGrpSpPr>
              <p:nvPr/>
            </p:nvGrpSpPr>
            <p:grpSpPr bwMode="auto">
              <a:xfrm>
                <a:off x="576" y="1288"/>
                <a:ext cx="528" cy="239"/>
                <a:chOff x="0" y="-8"/>
                <a:chExt cx="528" cy="239"/>
              </a:xfrm>
            </p:grpSpPr>
            <p:sp>
              <p:nvSpPr>
                <p:cNvPr id="93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4" name="Rectangle 96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39" name="Group 97"/>
              <p:cNvGrpSpPr>
                <a:grpSpLocks/>
              </p:cNvGrpSpPr>
              <p:nvPr/>
            </p:nvGrpSpPr>
            <p:grpSpPr bwMode="auto">
              <a:xfrm>
                <a:off x="0" y="1432"/>
                <a:ext cx="288" cy="239"/>
                <a:chOff x="0" y="-8"/>
                <a:chExt cx="288" cy="239"/>
              </a:xfrm>
            </p:grpSpPr>
            <p:sp>
              <p:nvSpPr>
                <p:cNvPr id="91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2" name="Rectangle 9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0" name="Group 100"/>
              <p:cNvGrpSpPr>
                <a:grpSpLocks/>
              </p:cNvGrpSpPr>
              <p:nvPr/>
            </p:nvGrpSpPr>
            <p:grpSpPr bwMode="auto">
              <a:xfrm>
                <a:off x="288" y="1432"/>
                <a:ext cx="288" cy="239"/>
                <a:chOff x="0" y="-8"/>
                <a:chExt cx="288" cy="239"/>
              </a:xfrm>
            </p:grpSpPr>
            <p:sp>
              <p:nvSpPr>
                <p:cNvPr id="89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0" name="Rectangle 102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1" name="Group 103"/>
              <p:cNvGrpSpPr>
                <a:grpSpLocks/>
              </p:cNvGrpSpPr>
              <p:nvPr/>
            </p:nvGrpSpPr>
            <p:grpSpPr bwMode="auto">
              <a:xfrm>
                <a:off x="576" y="1432"/>
                <a:ext cx="528" cy="239"/>
                <a:chOff x="0" y="-8"/>
                <a:chExt cx="528" cy="239"/>
              </a:xfrm>
            </p:grpSpPr>
            <p:sp>
              <p:nvSpPr>
                <p:cNvPr id="87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8" name="Rectangle 10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2" name="Group 106"/>
              <p:cNvGrpSpPr>
                <a:grpSpLocks/>
              </p:cNvGrpSpPr>
              <p:nvPr/>
            </p:nvGrpSpPr>
            <p:grpSpPr bwMode="auto">
              <a:xfrm>
                <a:off x="0" y="1576"/>
                <a:ext cx="288" cy="239"/>
                <a:chOff x="0" y="-8"/>
                <a:chExt cx="288" cy="239"/>
              </a:xfrm>
            </p:grpSpPr>
            <p:sp>
              <p:nvSpPr>
                <p:cNvPr id="85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6" name="Rectangle 10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3" name="Group 109"/>
              <p:cNvGrpSpPr>
                <a:grpSpLocks/>
              </p:cNvGrpSpPr>
              <p:nvPr/>
            </p:nvGrpSpPr>
            <p:grpSpPr bwMode="auto">
              <a:xfrm>
                <a:off x="288" y="1576"/>
                <a:ext cx="288" cy="239"/>
                <a:chOff x="0" y="-8"/>
                <a:chExt cx="288" cy="239"/>
              </a:xfrm>
            </p:grpSpPr>
            <p:sp>
              <p:nvSpPr>
                <p:cNvPr id="83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4" name="Rectangle 111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4" name="Group 112"/>
              <p:cNvGrpSpPr>
                <a:grpSpLocks/>
              </p:cNvGrpSpPr>
              <p:nvPr/>
            </p:nvGrpSpPr>
            <p:grpSpPr bwMode="auto">
              <a:xfrm>
                <a:off x="576" y="1576"/>
                <a:ext cx="528" cy="239"/>
                <a:chOff x="0" y="-8"/>
                <a:chExt cx="528" cy="239"/>
              </a:xfrm>
            </p:grpSpPr>
            <p:sp>
              <p:nvSpPr>
                <p:cNvPr id="81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2" name="Rectangle 11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5" name="Group 115"/>
              <p:cNvGrpSpPr>
                <a:grpSpLocks/>
              </p:cNvGrpSpPr>
              <p:nvPr/>
            </p:nvGrpSpPr>
            <p:grpSpPr bwMode="auto">
              <a:xfrm>
                <a:off x="0" y="1720"/>
                <a:ext cx="288" cy="239"/>
                <a:chOff x="0" y="-8"/>
                <a:chExt cx="288" cy="239"/>
              </a:xfrm>
            </p:grpSpPr>
            <p:sp>
              <p:nvSpPr>
                <p:cNvPr id="79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0" name="Rectangle 11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6" name="Group 118"/>
              <p:cNvGrpSpPr>
                <a:grpSpLocks/>
              </p:cNvGrpSpPr>
              <p:nvPr/>
            </p:nvGrpSpPr>
            <p:grpSpPr bwMode="auto">
              <a:xfrm>
                <a:off x="288" y="1720"/>
                <a:ext cx="288" cy="239"/>
                <a:chOff x="0" y="-8"/>
                <a:chExt cx="288" cy="239"/>
              </a:xfrm>
            </p:grpSpPr>
            <p:sp>
              <p:nvSpPr>
                <p:cNvPr id="77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8" name="Rectangle 120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7" name="Group 121"/>
              <p:cNvGrpSpPr>
                <a:grpSpLocks/>
              </p:cNvGrpSpPr>
              <p:nvPr/>
            </p:nvGrpSpPr>
            <p:grpSpPr bwMode="auto">
              <a:xfrm>
                <a:off x="576" y="1720"/>
                <a:ext cx="528" cy="239"/>
                <a:chOff x="0" y="-8"/>
                <a:chExt cx="528" cy="239"/>
              </a:xfrm>
            </p:grpSpPr>
            <p:sp>
              <p:nvSpPr>
                <p:cNvPr id="75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6" name="Rectangle 12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8" name="Group 124"/>
              <p:cNvGrpSpPr>
                <a:grpSpLocks/>
              </p:cNvGrpSpPr>
              <p:nvPr/>
            </p:nvGrpSpPr>
            <p:grpSpPr bwMode="auto">
              <a:xfrm>
                <a:off x="0" y="1864"/>
                <a:ext cx="288" cy="239"/>
                <a:chOff x="0" y="-8"/>
                <a:chExt cx="288" cy="239"/>
              </a:xfrm>
            </p:grpSpPr>
            <p:sp>
              <p:nvSpPr>
                <p:cNvPr id="73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4" name="Rectangle 12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49" name="Group 127"/>
              <p:cNvGrpSpPr>
                <a:grpSpLocks/>
              </p:cNvGrpSpPr>
              <p:nvPr/>
            </p:nvGrpSpPr>
            <p:grpSpPr bwMode="auto">
              <a:xfrm>
                <a:off x="288" y="1864"/>
                <a:ext cx="288" cy="239"/>
                <a:chOff x="0" y="-8"/>
                <a:chExt cx="288" cy="239"/>
              </a:xfrm>
            </p:grpSpPr>
            <p:sp>
              <p:nvSpPr>
                <p:cNvPr id="71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2" name="Rectangle 129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0" name="Group 130"/>
              <p:cNvGrpSpPr>
                <a:grpSpLocks/>
              </p:cNvGrpSpPr>
              <p:nvPr/>
            </p:nvGrpSpPr>
            <p:grpSpPr bwMode="auto">
              <a:xfrm>
                <a:off x="576" y="1864"/>
                <a:ext cx="528" cy="239"/>
                <a:chOff x="0" y="-8"/>
                <a:chExt cx="528" cy="239"/>
              </a:xfrm>
            </p:grpSpPr>
            <p:sp>
              <p:nvSpPr>
                <p:cNvPr id="69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0" name="Rectangle 13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1" name="Group 133"/>
              <p:cNvGrpSpPr>
                <a:grpSpLocks/>
              </p:cNvGrpSpPr>
              <p:nvPr/>
            </p:nvGrpSpPr>
            <p:grpSpPr bwMode="auto">
              <a:xfrm>
                <a:off x="0" y="2008"/>
                <a:ext cx="288" cy="239"/>
                <a:chOff x="0" y="-8"/>
                <a:chExt cx="288" cy="239"/>
              </a:xfrm>
            </p:grpSpPr>
            <p:sp>
              <p:nvSpPr>
                <p:cNvPr id="67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8" name="Rectangle 13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2" name="Group 136"/>
              <p:cNvGrpSpPr>
                <a:grpSpLocks/>
              </p:cNvGrpSpPr>
              <p:nvPr/>
            </p:nvGrpSpPr>
            <p:grpSpPr bwMode="auto">
              <a:xfrm>
                <a:off x="288" y="2008"/>
                <a:ext cx="288" cy="239"/>
                <a:chOff x="0" y="-8"/>
                <a:chExt cx="288" cy="239"/>
              </a:xfrm>
            </p:grpSpPr>
            <p:sp>
              <p:nvSpPr>
                <p:cNvPr id="65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6" name="Rectangle 138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3" name="Group 139"/>
              <p:cNvGrpSpPr>
                <a:grpSpLocks/>
              </p:cNvGrpSpPr>
              <p:nvPr/>
            </p:nvGrpSpPr>
            <p:grpSpPr bwMode="auto">
              <a:xfrm>
                <a:off x="576" y="2008"/>
                <a:ext cx="528" cy="239"/>
                <a:chOff x="0" y="-8"/>
                <a:chExt cx="528" cy="239"/>
              </a:xfrm>
            </p:grpSpPr>
            <p:sp>
              <p:nvSpPr>
                <p:cNvPr id="63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4" name="Rectangle 14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4" name="Group 142"/>
              <p:cNvGrpSpPr>
                <a:grpSpLocks/>
              </p:cNvGrpSpPr>
              <p:nvPr/>
            </p:nvGrpSpPr>
            <p:grpSpPr bwMode="auto">
              <a:xfrm>
                <a:off x="0" y="2152"/>
                <a:ext cx="288" cy="239"/>
                <a:chOff x="0" y="-8"/>
                <a:chExt cx="288" cy="239"/>
              </a:xfrm>
            </p:grpSpPr>
            <p:sp>
              <p:nvSpPr>
                <p:cNvPr id="61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2" name="Rectangle 14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5" name="Group 145"/>
              <p:cNvGrpSpPr>
                <a:grpSpLocks/>
              </p:cNvGrpSpPr>
              <p:nvPr/>
            </p:nvGrpSpPr>
            <p:grpSpPr bwMode="auto">
              <a:xfrm>
                <a:off x="288" y="2152"/>
                <a:ext cx="288" cy="239"/>
                <a:chOff x="0" y="-8"/>
                <a:chExt cx="288" cy="239"/>
              </a:xfrm>
            </p:grpSpPr>
            <p:sp>
              <p:nvSpPr>
                <p:cNvPr id="59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0" name="Rectangle 147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6" name="Group 148"/>
              <p:cNvGrpSpPr>
                <a:grpSpLocks/>
              </p:cNvGrpSpPr>
              <p:nvPr/>
            </p:nvGrpSpPr>
            <p:grpSpPr bwMode="auto">
              <a:xfrm>
                <a:off x="576" y="2152"/>
                <a:ext cx="528" cy="239"/>
                <a:chOff x="0" y="-8"/>
                <a:chExt cx="528" cy="239"/>
              </a:xfrm>
            </p:grpSpPr>
            <p:sp>
              <p:nvSpPr>
                <p:cNvPr id="57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8" name="Rectangle 15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6" name="Rectangle 151"/>
            <p:cNvSpPr>
              <a:spLocks/>
            </p:cNvSpPr>
            <p:nvPr/>
          </p:nvSpPr>
          <p:spPr bwMode="auto">
            <a:xfrm rot="19260000">
              <a:off x="47" y="267"/>
              <a:ext cx="368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7" name="Rectangle 152"/>
            <p:cNvSpPr>
              <a:spLocks/>
            </p:cNvSpPr>
            <p:nvPr/>
          </p:nvSpPr>
          <p:spPr bwMode="auto">
            <a:xfrm rot="19260000">
              <a:off x="314" y="177"/>
              <a:ext cx="635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8" name="Rectangle 153"/>
            <p:cNvSpPr>
              <a:spLocks/>
            </p:cNvSpPr>
            <p:nvPr/>
          </p:nvSpPr>
          <p:spPr bwMode="auto">
            <a:xfrm rot="19260000">
              <a:off x="618" y="210"/>
              <a:ext cx="522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9297" indent="-89297"/>
            <a:r>
              <a:rPr lang="en-US" dirty="0"/>
              <a:t>Bit-Level Operations in C</a:t>
            </a:r>
          </a:p>
        </p:txBody>
      </p:sp>
      <p:sp>
        <p:nvSpPr>
          <p:cNvPr id="60421" name="Rectangle 4"/>
          <p:cNvSpPr>
            <a:spLocks noGrp="1" noChangeArrowheads="1"/>
          </p:cNvSpPr>
          <p:nvPr>
            <p:ph idx="1"/>
          </p:nvPr>
        </p:nvSpPr>
        <p:spPr>
          <a:xfrm>
            <a:off x="946469" y="1398635"/>
            <a:ext cx="5922169" cy="3729038"/>
          </a:xfrm>
        </p:spPr>
        <p:txBody>
          <a:bodyPr/>
          <a:lstStyle/>
          <a:p>
            <a:pPr eaLnBrk="1" hangingPunct="1"/>
            <a:r>
              <a:rPr lang="en-US" dirty="0"/>
              <a:t>Operations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&amp;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|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~</a:t>
            </a:r>
            <a:r>
              <a:rPr lang="en-US" dirty="0"/>
              <a:t>,  </a:t>
            </a:r>
            <a:r>
              <a:rPr lang="en-US" dirty="0">
                <a:latin typeface="Monaco" charset="0"/>
                <a:ea typeface="Monaco" charset="0"/>
                <a:cs typeface="Monaco" charset="0"/>
                <a:sym typeface="Monaco" charset="0"/>
              </a:rPr>
              <a:t>^</a:t>
            </a:r>
            <a:r>
              <a:rPr lang="en-US" dirty="0"/>
              <a:t> Available in C</a:t>
            </a:r>
          </a:p>
          <a:p>
            <a:pPr marL="414338" lvl="1"/>
            <a:r>
              <a:rPr lang="en-US" dirty="0"/>
              <a:t>Apply to any “integral” data type</a:t>
            </a:r>
          </a:p>
          <a:p>
            <a:pPr marL="628650" lvl="2"/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long, </a:t>
            </a:r>
            <a:r>
              <a:rPr lang="en-US" sz="1350" dirty="0" err="1">
                <a:latin typeface="Monaco" charset="0"/>
                <a:ea typeface="Monaco" charset="0"/>
                <a:cs typeface="Monaco" charset="0"/>
                <a:sym typeface="Monaco" charset="0"/>
              </a:rPr>
              <a:t>int</a:t>
            </a:r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, short, char, unsigned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414338" lvl="1"/>
            <a:r>
              <a:rPr lang="en-US" dirty="0"/>
              <a:t>View arguments as bit vectors</a:t>
            </a:r>
          </a:p>
          <a:p>
            <a:pPr marL="414338" lvl="1"/>
            <a:r>
              <a:rPr lang="en-US" dirty="0"/>
              <a:t>Arguments applied bit-wise</a:t>
            </a:r>
          </a:p>
          <a:p>
            <a:pPr eaLnBrk="1" hangingPunct="1"/>
            <a:r>
              <a:rPr lang="en-US" dirty="0"/>
              <a:t>Examples (Char data type)</a:t>
            </a:r>
          </a:p>
          <a:p>
            <a:pPr marL="414338" lvl="1"/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~0x41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0xBE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~0100 0001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 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1011 1110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~0x00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0xFF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~0000 0000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1111 1111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&amp; 0x55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0x41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 &amp; 0101 0101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0100 0001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414338" lvl="1"/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0x69 | 0x55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Zapf Dingbats" charset="2"/>
                <a:cs typeface="Zapf Dingbats" charset="2"/>
                <a:sym typeface="Monaco" charset="0"/>
              </a:rPr>
              <a:t> 0x7D</a:t>
            </a:r>
            <a:endParaRPr lang="en-US" sz="1350" dirty="0">
              <a:latin typeface="Monaco" charset="0"/>
              <a:sym typeface="Monaco" charset="0"/>
            </a:endParaRPr>
          </a:p>
          <a:p>
            <a:pPr marL="628650" lvl="2"/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0110 1001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 | 0101 0101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 </a:t>
            </a:r>
            <a:r>
              <a:rPr lang="en-US" sz="1350" dirty="0">
                <a:ea typeface="Zapf Dingbats" charset="2"/>
                <a:cs typeface="Zapf Dingbats" charset="2"/>
                <a:sym typeface="Monaco" charset="0"/>
              </a:rPr>
              <a:t>→</a:t>
            </a:r>
            <a:r>
              <a:rPr lang="en-US" sz="1350" dirty="0">
                <a:latin typeface="Monaco" charset="0"/>
                <a:ea typeface="Monaco" charset="0"/>
                <a:cs typeface="Monaco" charset="0"/>
                <a:sym typeface="Monaco" charset="0"/>
              </a:rPr>
              <a:t> 0111 1101</a:t>
            </a:r>
            <a:r>
              <a:rPr lang="en-US" sz="1350" baseline="-6000" dirty="0">
                <a:latin typeface="Monaco" charset="0"/>
                <a:ea typeface="Monaco" charset="0"/>
                <a:cs typeface="Monaco" charset="0"/>
                <a:sym typeface="Monaco" charset="0"/>
              </a:rPr>
              <a:t>2</a:t>
            </a:r>
            <a:endParaRPr lang="en-US" sz="1350" baseline="-6000" dirty="0">
              <a:latin typeface="Monaco" charset="0"/>
              <a:sym typeface="Monaco" charset="0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86500" y="821529"/>
            <a:ext cx="1357313" cy="3240811"/>
            <a:chOff x="0" y="177"/>
            <a:chExt cx="1140" cy="2721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0" y="499"/>
              <a:ext cx="1104" cy="2399"/>
              <a:chOff x="0" y="-8"/>
              <a:chExt cx="1104" cy="2399"/>
            </a:xfrm>
          </p:grpSpPr>
          <p:grpSp>
            <p:nvGrpSpPr>
              <p:cNvPr id="10" name="Group 7"/>
              <p:cNvGrpSpPr>
                <a:grpSpLocks/>
              </p:cNvGrpSpPr>
              <p:nvPr/>
            </p:nvGrpSpPr>
            <p:grpSpPr bwMode="auto">
              <a:xfrm>
                <a:off x="0" y="-8"/>
                <a:ext cx="288" cy="239"/>
                <a:chOff x="0" y="-8"/>
                <a:chExt cx="288" cy="239"/>
              </a:xfrm>
            </p:grpSpPr>
            <p:sp>
              <p:nvSpPr>
                <p:cNvPr id="152" name="Rectangle 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3" name="Rectangle 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1" name="Group 10"/>
              <p:cNvGrpSpPr>
                <a:grpSpLocks/>
              </p:cNvGrpSpPr>
              <p:nvPr/>
            </p:nvGrpSpPr>
            <p:grpSpPr bwMode="auto">
              <a:xfrm>
                <a:off x="288" y="-8"/>
                <a:ext cx="288" cy="239"/>
                <a:chOff x="0" y="-8"/>
                <a:chExt cx="288" cy="239"/>
              </a:xfrm>
            </p:grpSpPr>
            <p:sp>
              <p:nvSpPr>
                <p:cNvPr id="150" name="Rectangle 1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1" name="Rectangle 1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</a:t>
                  </a:r>
                </a:p>
              </p:txBody>
            </p:sp>
          </p:grpSp>
          <p:grpSp>
            <p:nvGrpSpPr>
              <p:cNvPr id="12" name="Group 13"/>
              <p:cNvGrpSpPr>
                <a:grpSpLocks/>
              </p:cNvGrpSpPr>
              <p:nvPr/>
            </p:nvGrpSpPr>
            <p:grpSpPr bwMode="auto">
              <a:xfrm>
                <a:off x="576" y="-8"/>
                <a:ext cx="528" cy="239"/>
                <a:chOff x="0" y="-8"/>
                <a:chExt cx="528" cy="239"/>
              </a:xfrm>
            </p:grpSpPr>
            <p:sp>
              <p:nvSpPr>
                <p:cNvPr id="148" name="Rectangle 1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9" name="Rectangle 1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0000</a:t>
                  </a:r>
                </a:p>
              </p:txBody>
            </p:sp>
          </p:grpSp>
          <p:grpSp>
            <p:nvGrpSpPr>
              <p:cNvPr id="13" name="Group 16"/>
              <p:cNvGrpSpPr>
                <a:grpSpLocks/>
              </p:cNvGrpSpPr>
              <p:nvPr/>
            </p:nvGrpSpPr>
            <p:grpSpPr bwMode="auto">
              <a:xfrm>
                <a:off x="0" y="136"/>
                <a:ext cx="288" cy="239"/>
                <a:chOff x="0" y="-8"/>
                <a:chExt cx="288" cy="239"/>
              </a:xfrm>
            </p:grpSpPr>
            <p:sp>
              <p:nvSpPr>
                <p:cNvPr id="146" name="Rectangle 1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7" name="Rectangle 1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88" y="136"/>
                <a:ext cx="288" cy="239"/>
                <a:chOff x="0" y="-8"/>
                <a:chExt cx="288" cy="239"/>
              </a:xfrm>
            </p:grpSpPr>
            <p:sp>
              <p:nvSpPr>
                <p:cNvPr id="144" name="Rectangle 2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5" name="Rectangle 2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</a:t>
                  </a:r>
                </a:p>
              </p:txBody>
            </p:sp>
          </p:grpSp>
          <p:grpSp>
            <p:nvGrpSpPr>
              <p:cNvPr id="15" name="Group 22"/>
              <p:cNvGrpSpPr>
                <a:grpSpLocks/>
              </p:cNvGrpSpPr>
              <p:nvPr/>
            </p:nvGrpSpPr>
            <p:grpSpPr bwMode="auto">
              <a:xfrm>
                <a:off x="576" y="136"/>
                <a:ext cx="528" cy="239"/>
                <a:chOff x="0" y="-8"/>
                <a:chExt cx="528" cy="239"/>
              </a:xfrm>
            </p:grpSpPr>
            <p:sp>
              <p:nvSpPr>
                <p:cNvPr id="142" name="Rectangle 2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3" name="Rectangle 2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0001</a:t>
                  </a:r>
                </a:p>
              </p:txBody>
            </p:sp>
          </p:grpSp>
          <p:grpSp>
            <p:nvGrpSpPr>
              <p:cNvPr id="16" name="Group 25"/>
              <p:cNvGrpSpPr>
                <a:grpSpLocks/>
              </p:cNvGrpSpPr>
              <p:nvPr/>
            </p:nvGrpSpPr>
            <p:grpSpPr bwMode="auto">
              <a:xfrm>
                <a:off x="0" y="280"/>
                <a:ext cx="288" cy="239"/>
                <a:chOff x="0" y="-8"/>
                <a:chExt cx="288" cy="239"/>
              </a:xfrm>
            </p:grpSpPr>
            <p:sp>
              <p:nvSpPr>
                <p:cNvPr id="140" name="Rectangle 2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1" name="Rectangle 2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28"/>
              <p:cNvGrpSpPr>
                <a:grpSpLocks/>
              </p:cNvGrpSpPr>
              <p:nvPr/>
            </p:nvGrpSpPr>
            <p:grpSpPr bwMode="auto">
              <a:xfrm>
                <a:off x="288" y="280"/>
                <a:ext cx="288" cy="239"/>
                <a:chOff x="0" y="-8"/>
                <a:chExt cx="288" cy="239"/>
              </a:xfrm>
            </p:grpSpPr>
            <p:sp>
              <p:nvSpPr>
                <p:cNvPr id="138" name="Rectangle 2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9" name="Rectangle 3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2</a:t>
                  </a:r>
                </a:p>
              </p:txBody>
            </p:sp>
          </p:grpSp>
          <p:grpSp>
            <p:nvGrpSpPr>
              <p:cNvPr id="18" name="Group 31"/>
              <p:cNvGrpSpPr>
                <a:grpSpLocks/>
              </p:cNvGrpSpPr>
              <p:nvPr/>
            </p:nvGrpSpPr>
            <p:grpSpPr bwMode="auto">
              <a:xfrm>
                <a:off x="576" y="280"/>
                <a:ext cx="528" cy="239"/>
                <a:chOff x="0" y="-8"/>
                <a:chExt cx="528" cy="239"/>
              </a:xfrm>
            </p:grpSpPr>
            <p:sp>
              <p:nvSpPr>
                <p:cNvPr id="136" name="Rectangle 3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7" name="Rectangle 3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0010</a:t>
                  </a:r>
                </a:p>
              </p:txBody>
            </p:sp>
          </p:grpSp>
          <p:grpSp>
            <p:nvGrpSpPr>
              <p:cNvPr id="19" name="Group 34"/>
              <p:cNvGrpSpPr>
                <a:grpSpLocks/>
              </p:cNvGrpSpPr>
              <p:nvPr/>
            </p:nvGrpSpPr>
            <p:grpSpPr bwMode="auto">
              <a:xfrm>
                <a:off x="0" y="424"/>
                <a:ext cx="288" cy="239"/>
                <a:chOff x="0" y="-8"/>
                <a:chExt cx="288" cy="239"/>
              </a:xfrm>
            </p:grpSpPr>
            <p:sp>
              <p:nvSpPr>
                <p:cNvPr id="134" name="Rectangle 3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5" name="Rectangle 3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>
                <a:off x="288" y="424"/>
                <a:ext cx="288" cy="239"/>
                <a:chOff x="0" y="-8"/>
                <a:chExt cx="288" cy="239"/>
              </a:xfrm>
            </p:grpSpPr>
            <p:sp>
              <p:nvSpPr>
                <p:cNvPr id="132" name="Rectangle 3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3" name="Rectangle 3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40"/>
              <p:cNvGrpSpPr>
                <a:grpSpLocks/>
              </p:cNvGrpSpPr>
              <p:nvPr/>
            </p:nvGrpSpPr>
            <p:grpSpPr bwMode="auto">
              <a:xfrm>
                <a:off x="576" y="424"/>
                <a:ext cx="528" cy="239"/>
                <a:chOff x="0" y="-8"/>
                <a:chExt cx="528" cy="239"/>
              </a:xfrm>
            </p:grpSpPr>
            <p:sp>
              <p:nvSpPr>
                <p:cNvPr id="130" name="Rectangle 4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31" name="Rectangle 4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0011</a:t>
                  </a:r>
                </a:p>
              </p:txBody>
            </p:sp>
          </p:grpSp>
          <p:grpSp>
            <p:nvGrpSpPr>
              <p:cNvPr id="22" name="Group 43"/>
              <p:cNvGrpSpPr>
                <a:grpSpLocks/>
              </p:cNvGrpSpPr>
              <p:nvPr/>
            </p:nvGrpSpPr>
            <p:grpSpPr bwMode="auto">
              <a:xfrm>
                <a:off x="0" y="568"/>
                <a:ext cx="288" cy="239"/>
                <a:chOff x="0" y="-8"/>
                <a:chExt cx="288" cy="239"/>
              </a:xfrm>
            </p:grpSpPr>
            <p:sp>
              <p:nvSpPr>
                <p:cNvPr id="128" name="Rectangle 4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9" name="Rectangle 4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3" name="Group 46"/>
              <p:cNvGrpSpPr>
                <a:grpSpLocks/>
              </p:cNvGrpSpPr>
              <p:nvPr/>
            </p:nvGrpSpPr>
            <p:grpSpPr bwMode="auto">
              <a:xfrm>
                <a:off x="288" y="568"/>
                <a:ext cx="288" cy="239"/>
                <a:chOff x="0" y="-8"/>
                <a:chExt cx="288" cy="239"/>
              </a:xfrm>
            </p:grpSpPr>
            <p:sp>
              <p:nvSpPr>
                <p:cNvPr id="126" name="Rectangle 4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7" name="Rectangle 4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4</a:t>
                  </a:r>
                </a:p>
              </p:txBody>
            </p:sp>
          </p:grpSp>
          <p:grpSp>
            <p:nvGrpSpPr>
              <p:cNvPr id="24" name="Group 49"/>
              <p:cNvGrpSpPr>
                <a:grpSpLocks/>
              </p:cNvGrpSpPr>
              <p:nvPr/>
            </p:nvGrpSpPr>
            <p:grpSpPr bwMode="auto">
              <a:xfrm>
                <a:off x="576" y="568"/>
                <a:ext cx="528" cy="239"/>
                <a:chOff x="0" y="-8"/>
                <a:chExt cx="528" cy="239"/>
              </a:xfrm>
            </p:grpSpPr>
            <p:sp>
              <p:nvSpPr>
                <p:cNvPr id="124" name="Rectangle 5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5" name="Rectangle 5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0100</a:t>
                  </a:r>
                </a:p>
              </p:txBody>
            </p:sp>
          </p:grpSp>
          <p:grpSp>
            <p:nvGrpSpPr>
              <p:cNvPr id="25" name="Group 52"/>
              <p:cNvGrpSpPr>
                <a:grpSpLocks/>
              </p:cNvGrpSpPr>
              <p:nvPr/>
            </p:nvGrpSpPr>
            <p:grpSpPr bwMode="auto">
              <a:xfrm>
                <a:off x="0" y="712"/>
                <a:ext cx="288" cy="239"/>
                <a:chOff x="0" y="-8"/>
                <a:chExt cx="288" cy="239"/>
              </a:xfrm>
            </p:grpSpPr>
            <p:sp>
              <p:nvSpPr>
                <p:cNvPr id="122" name="Rectangle 5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3" name="Rectangle 5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6" name="Group 55"/>
              <p:cNvGrpSpPr>
                <a:grpSpLocks/>
              </p:cNvGrpSpPr>
              <p:nvPr/>
            </p:nvGrpSpPr>
            <p:grpSpPr bwMode="auto">
              <a:xfrm>
                <a:off x="288" y="712"/>
                <a:ext cx="288" cy="239"/>
                <a:chOff x="0" y="-8"/>
                <a:chExt cx="288" cy="239"/>
              </a:xfrm>
            </p:grpSpPr>
            <p:sp>
              <p:nvSpPr>
                <p:cNvPr id="120" name="Rectangle 5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21" name="Rectangle 5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5</a:t>
                  </a:r>
                </a:p>
              </p:txBody>
            </p:sp>
          </p:grpSp>
          <p:grpSp>
            <p:nvGrpSpPr>
              <p:cNvPr id="27" name="Group 58"/>
              <p:cNvGrpSpPr>
                <a:grpSpLocks/>
              </p:cNvGrpSpPr>
              <p:nvPr/>
            </p:nvGrpSpPr>
            <p:grpSpPr bwMode="auto">
              <a:xfrm>
                <a:off x="576" y="712"/>
                <a:ext cx="528" cy="239"/>
                <a:chOff x="0" y="-8"/>
                <a:chExt cx="528" cy="239"/>
              </a:xfrm>
            </p:grpSpPr>
            <p:sp>
              <p:nvSpPr>
                <p:cNvPr id="118" name="Rectangle 5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9" name="Rectangle 6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0101</a:t>
                  </a:r>
                </a:p>
              </p:txBody>
            </p:sp>
          </p:grpSp>
          <p:grpSp>
            <p:nvGrpSpPr>
              <p:cNvPr id="28" name="Group 61"/>
              <p:cNvGrpSpPr>
                <a:grpSpLocks/>
              </p:cNvGrpSpPr>
              <p:nvPr/>
            </p:nvGrpSpPr>
            <p:grpSpPr bwMode="auto">
              <a:xfrm>
                <a:off x="0" y="856"/>
                <a:ext cx="288" cy="239"/>
                <a:chOff x="0" y="-8"/>
                <a:chExt cx="288" cy="239"/>
              </a:xfrm>
            </p:grpSpPr>
            <p:sp>
              <p:nvSpPr>
                <p:cNvPr id="116" name="Rectangle 6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7" name="Rectangle 6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29" name="Group 64"/>
              <p:cNvGrpSpPr>
                <a:grpSpLocks/>
              </p:cNvGrpSpPr>
              <p:nvPr/>
            </p:nvGrpSpPr>
            <p:grpSpPr bwMode="auto">
              <a:xfrm>
                <a:off x="288" y="856"/>
                <a:ext cx="288" cy="239"/>
                <a:chOff x="0" y="-8"/>
                <a:chExt cx="288" cy="239"/>
              </a:xfrm>
            </p:grpSpPr>
            <p:sp>
              <p:nvSpPr>
                <p:cNvPr id="114" name="Rectangle 6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5" name="Rectangle 6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6</a:t>
                  </a:r>
                </a:p>
              </p:txBody>
            </p:sp>
          </p:grpSp>
          <p:grpSp>
            <p:nvGrpSpPr>
              <p:cNvPr id="30" name="Group 67"/>
              <p:cNvGrpSpPr>
                <a:grpSpLocks/>
              </p:cNvGrpSpPr>
              <p:nvPr/>
            </p:nvGrpSpPr>
            <p:grpSpPr bwMode="auto">
              <a:xfrm>
                <a:off x="576" y="856"/>
                <a:ext cx="528" cy="239"/>
                <a:chOff x="0" y="-8"/>
                <a:chExt cx="528" cy="239"/>
              </a:xfrm>
            </p:grpSpPr>
            <p:sp>
              <p:nvSpPr>
                <p:cNvPr id="112" name="Rectangle 68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3" name="Rectangle 69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0110</a:t>
                  </a:r>
                </a:p>
              </p:txBody>
            </p:sp>
          </p:grpSp>
          <p:grpSp>
            <p:nvGrpSpPr>
              <p:cNvPr id="31" name="Group 70"/>
              <p:cNvGrpSpPr>
                <a:grpSpLocks/>
              </p:cNvGrpSpPr>
              <p:nvPr/>
            </p:nvGrpSpPr>
            <p:grpSpPr bwMode="auto">
              <a:xfrm>
                <a:off x="0" y="1000"/>
                <a:ext cx="288" cy="239"/>
                <a:chOff x="0" y="-8"/>
                <a:chExt cx="288" cy="239"/>
              </a:xfrm>
            </p:grpSpPr>
            <p:sp>
              <p:nvSpPr>
                <p:cNvPr id="110" name="Rectangle 7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11" name="Rectangle 72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2" name="Group 73"/>
              <p:cNvGrpSpPr>
                <a:grpSpLocks/>
              </p:cNvGrpSpPr>
              <p:nvPr/>
            </p:nvGrpSpPr>
            <p:grpSpPr bwMode="auto">
              <a:xfrm>
                <a:off x="288" y="1000"/>
                <a:ext cx="288" cy="239"/>
                <a:chOff x="0" y="-8"/>
                <a:chExt cx="288" cy="239"/>
              </a:xfrm>
            </p:grpSpPr>
            <p:sp>
              <p:nvSpPr>
                <p:cNvPr id="108" name="Rectangle 7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9" name="Rectangle 7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7</a:t>
                  </a:r>
                </a:p>
              </p:txBody>
            </p:sp>
          </p:grpSp>
          <p:grpSp>
            <p:nvGrpSpPr>
              <p:cNvPr id="33" name="Group 76"/>
              <p:cNvGrpSpPr>
                <a:grpSpLocks/>
              </p:cNvGrpSpPr>
              <p:nvPr/>
            </p:nvGrpSpPr>
            <p:grpSpPr bwMode="auto">
              <a:xfrm>
                <a:off x="576" y="1000"/>
                <a:ext cx="528" cy="239"/>
                <a:chOff x="0" y="-8"/>
                <a:chExt cx="528" cy="239"/>
              </a:xfrm>
            </p:grpSpPr>
            <p:sp>
              <p:nvSpPr>
                <p:cNvPr id="106" name="Rectangle 77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7" name="Rectangle 78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0111</a:t>
                  </a:r>
                </a:p>
              </p:txBody>
            </p:sp>
          </p:grpSp>
          <p:grpSp>
            <p:nvGrpSpPr>
              <p:cNvPr id="34" name="Group 79"/>
              <p:cNvGrpSpPr>
                <a:grpSpLocks/>
              </p:cNvGrpSpPr>
              <p:nvPr/>
            </p:nvGrpSpPr>
            <p:grpSpPr bwMode="auto">
              <a:xfrm>
                <a:off x="0" y="1144"/>
                <a:ext cx="288" cy="239"/>
                <a:chOff x="0" y="-8"/>
                <a:chExt cx="288" cy="239"/>
              </a:xfrm>
            </p:grpSpPr>
            <p:sp>
              <p:nvSpPr>
                <p:cNvPr id="104" name="Rectangle 8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5" name="Rectangle 81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5" name="Group 82"/>
              <p:cNvGrpSpPr>
                <a:grpSpLocks/>
              </p:cNvGrpSpPr>
              <p:nvPr/>
            </p:nvGrpSpPr>
            <p:grpSpPr bwMode="auto">
              <a:xfrm>
                <a:off x="288" y="1144"/>
                <a:ext cx="288" cy="239"/>
                <a:chOff x="0" y="-8"/>
                <a:chExt cx="288" cy="239"/>
              </a:xfrm>
            </p:grpSpPr>
            <p:sp>
              <p:nvSpPr>
                <p:cNvPr id="102" name="Rectangle 8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3" name="Rectangle 8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8</a:t>
                  </a:r>
                </a:p>
              </p:txBody>
            </p:sp>
          </p:grpSp>
          <p:grpSp>
            <p:nvGrpSpPr>
              <p:cNvPr id="36" name="Group 85"/>
              <p:cNvGrpSpPr>
                <a:grpSpLocks/>
              </p:cNvGrpSpPr>
              <p:nvPr/>
            </p:nvGrpSpPr>
            <p:grpSpPr bwMode="auto">
              <a:xfrm>
                <a:off x="576" y="1144"/>
                <a:ext cx="528" cy="239"/>
                <a:chOff x="0" y="-8"/>
                <a:chExt cx="528" cy="239"/>
              </a:xfrm>
            </p:grpSpPr>
            <p:sp>
              <p:nvSpPr>
                <p:cNvPr id="100" name="Rectangle 86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1" name="Rectangle 87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1000</a:t>
                  </a:r>
                </a:p>
              </p:txBody>
            </p:sp>
          </p:grpSp>
          <p:grpSp>
            <p:nvGrpSpPr>
              <p:cNvPr id="37" name="Group 88"/>
              <p:cNvGrpSpPr>
                <a:grpSpLocks/>
              </p:cNvGrpSpPr>
              <p:nvPr/>
            </p:nvGrpSpPr>
            <p:grpSpPr bwMode="auto">
              <a:xfrm>
                <a:off x="0" y="1288"/>
                <a:ext cx="288" cy="239"/>
                <a:chOff x="0" y="-8"/>
                <a:chExt cx="288" cy="239"/>
              </a:xfrm>
            </p:grpSpPr>
            <p:sp>
              <p:nvSpPr>
                <p:cNvPr id="98" name="Rectangle 8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9" name="Rectangle 90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8" name="Group 91"/>
              <p:cNvGrpSpPr>
                <a:grpSpLocks/>
              </p:cNvGrpSpPr>
              <p:nvPr/>
            </p:nvGrpSpPr>
            <p:grpSpPr bwMode="auto">
              <a:xfrm>
                <a:off x="288" y="1288"/>
                <a:ext cx="288" cy="239"/>
                <a:chOff x="0" y="-8"/>
                <a:chExt cx="288" cy="239"/>
              </a:xfrm>
            </p:grpSpPr>
            <p:sp>
              <p:nvSpPr>
                <p:cNvPr id="96" name="Rectangle 92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7" name="Rectangle 93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9</a:t>
                  </a:r>
                </a:p>
              </p:txBody>
            </p:sp>
          </p:grpSp>
          <p:grpSp>
            <p:nvGrpSpPr>
              <p:cNvPr id="39" name="Group 94"/>
              <p:cNvGrpSpPr>
                <a:grpSpLocks/>
              </p:cNvGrpSpPr>
              <p:nvPr/>
            </p:nvGrpSpPr>
            <p:grpSpPr bwMode="auto">
              <a:xfrm>
                <a:off x="576" y="1288"/>
                <a:ext cx="528" cy="239"/>
                <a:chOff x="0" y="-8"/>
                <a:chExt cx="528" cy="239"/>
              </a:xfrm>
            </p:grpSpPr>
            <p:sp>
              <p:nvSpPr>
                <p:cNvPr id="94" name="Rectangle 95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5" name="Rectangle 96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1001</a:t>
                  </a:r>
                </a:p>
              </p:txBody>
            </p:sp>
          </p:grpSp>
          <p:grpSp>
            <p:nvGrpSpPr>
              <p:cNvPr id="40" name="Group 97"/>
              <p:cNvGrpSpPr>
                <a:grpSpLocks/>
              </p:cNvGrpSpPr>
              <p:nvPr/>
            </p:nvGrpSpPr>
            <p:grpSpPr bwMode="auto">
              <a:xfrm>
                <a:off x="0" y="1432"/>
                <a:ext cx="288" cy="239"/>
                <a:chOff x="0" y="-8"/>
                <a:chExt cx="288" cy="239"/>
              </a:xfrm>
            </p:grpSpPr>
            <p:sp>
              <p:nvSpPr>
                <p:cNvPr id="92" name="Rectangle 9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3" name="Rectangle 99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A</a:t>
                  </a:r>
                </a:p>
              </p:txBody>
            </p:sp>
          </p:grpSp>
          <p:grpSp>
            <p:nvGrpSpPr>
              <p:cNvPr id="41" name="Group 100"/>
              <p:cNvGrpSpPr>
                <a:grpSpLocks/>
              </p:cNvGrpSpPr>
              <p:nvPr/>
            </p:nvGrpSpPr>
            <p:grpSpPr bwMode="auto">
              <a:xfrm>
                <a:off x="288" y="1432"/>
                <a:ext cx="288" cy="239"/>
                <a:chOff x="0" y="-8"/>
                <a:chExt cx="288" cy="239"/>
              </a:xfrm>
            </p:grpSpPr>
            <p:sp>
              <p:nvSpPr>
                <p:cNvPr id="90" name="Rectangle 101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1" name="Rectangle 102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</a:t>
                  </a:r>
                </a:p>
              </p:txBody>
            </p:sp>
          </p:grpSp>
          <p:grpSp>
            <p:nvGrpSpPr>
              <p:cNvPr id="42" name="Group 103"/>
              <p:cNvGrpSpPr>
                <a:grpSpLocks/>
              </p:cNvGrpSpPr>
              <p:nvPr/>
            </p:nvGrpSpPr>
            <p:grpSpPr bwMode="auto">
              <a:xfrm>
                <a:off x="576" y="1432"/>
                <a:ext cx="528" cy="239"/>
                <a:chOff x="0" y="-8"/>
                <a:chExt cx="528" cy="239"/>
              </a:xfrm>
            </p:grpSpPr>
            <p:sp>
              <p:nvSpPr>
                <p:cNvPr id="88" name="Rectangle 104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9" name="Rectangle 105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1010</a:t>
                  </a:r>
                </a:p>
              </p:txBody>
            </p:sp>
          </p:grpSp>
          <p:grpSp>
            <p:nvGrpSpPr>
              <p:cNvPr id="43" name="Group 106"/>
              <p:cNvGrpSpPr>
                <a:grpSpLocks/>
              </p:cNvGrpSpPr>
              <p:nvPr/>
            </p:nvGrpSpPr>
            <p:grpSpPr bwMode="auto">
              <a:xfrm>
                <a:off x="0" y="1576"/>
                <a:ext cx="288" cy="239"/>
                <a:chOff x="0" y="-8"/>
                <a:chExt cx="288" cy="239"/>
              </a:xfrm>
            </p:grpSpPr>
            <p:sp>
              <p:nvSpPr>
                <p:cNvPr id="86" name="Rectangle 10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7" name="Rectangle 108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B</a:t>
                  </a:r>
                </a:p>
              </p:txBody>
            </p:sp>
          </p:grpSp>
          <p:grpSp>
            <p:nvGrpSpPr>
              <p:cNvPr id="44" name="Group 109"/>
              <p:cNvGrpSpPr>
                <a:grpSpLocks/>
              </p:cNvGrpSpPr>
              <p:nvPr/>
            </p:nvGrpSpPr>
            <p:grpSpPr bwMode="auto">
              <a:xfrm>
                <a:off x="288" y="1576"/>
                <a:ext cx="288" cy="239"/>
                <a:chOff x="0" y="-8"/>
                <a:chExt cx="288" cy="239"/>
              </a:xfrm>
            </p:grpSpPr>
            <p:sp>
              <p:nvSpPr>
                <p:cNvPr id="84" name="Rectangle 110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5" name="Rectangle 111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</a:t>
                  </a:r>
                </a:p>
              </p:txBody>
            </p:sp>
          </p:grpSp>
          <p:grpSp>
            <p:nvGrpSpPr>
              <p:cNvPr id="45" name="Group 112"/>
              <p:cNvGrpSpPr>
                <a:grpSpLocks/>
              </p:cNvGrpSpPr>
              <p:nvPr/>
            </p:nvGrpSpPr>
            <p:grpSpPr bwMode="auto">
              <a:xfrm>
                <a:off x="576" y="1576"/>
                <a:ext cx="528" cy="239"/>
                <a:chOff x="0" y="-8"/>
                <a:chExt cx="528" cy="239"/>
              </a:xfrm>
            </p:grpSpPr>
            <p:sp>
              <p:nvSpPr>
                <p:cNvPr id="82" name="Rectangle 113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3" name="Rectangle 114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1011</a:t>
                  </a:r>
                </a:p>
              </p:txBody>
            </p:sp>
          </p:grpSp>
          <p:grpSp>
            <p:nvGrpSpPr>
              <p:cNvPr id="46" name="Group 115"/>
              <p:cNvGrpSpPr>
                <a:grpSpLocks/>
              </p:cNvGrpSpPr>
              <p:nvPr/>
            </p:nvGrpSpPr>
            <p:grpSpPr bwMode="auto">
              <a:xfrm>
                <a:off x="0" y="1720"/>
                <a:ext cx="288" cy="239"/>
                <a:chOff x="0" y="-8"/>
                <a:chExt cx="288" cy="239"/>
              </a:xfrm>
            </p:grpSpPr>
            <p:sp>
              <p:nvSpPr>
                <p:cNvPr id="80" name="Rectangle 11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81" name="Rectangle 117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 dirty="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C</a:t>
                  </a:r>
                </a:p>
              </p:txBody>
            </p:sp>
          </p:grpSp>
          <p:grpSp>
            <p:nvGrpSpPr>
              <p:cNvPr id="47" name="Group 118"/>
              <p:cNvGrpSpPr>
                <a:grpSpLocks/>
              </p:cNvGrpSpPr>
              <p:nvPr/>
            </p:nvGrpSpPr>
            <p:grpSpPr bwMode="auto">
              <a:xfrm>
                <a:off x="288" y="1720"/>
                <a:ext cx="288" cy="239"/>
                <a:chOff x="0" y="-8"/>
                <a:chExt cx="288" cy="239"/>
              </a:xfrm>
            </p:grpSpPr>
            <p:sp>
              <p:nvSpPr>
                <p:cNvPr id="78" name="Rectangle 119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9" name="Rectangle 120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12</a:t>
                  </a:r>
                </a:p>
              </p:txBody>
            </p:sp>
          </p:grpSp>
          <p:grpSp>
            <p:nvGrpSpPr>
              <p:cNvPr id="48" name="Group 121"/>
              <p:cNvGrpSpPr>
                <a:grpSpLocks/>
              </p:cNvGrpSpPr>
              <p:nvPr/>
            </p:nvGrpSpPr>
            <p:grpSpPr bwMode="auto">
              <a:xfrm>
                <a:off x="576" y="1720"/>
                <a:ext cx="528" cy="239"/>
                <a:chOff x="0" y="-8"/>
                <a:chExt cx="528" cy="239"/>
              </a:xfrm>
            </p:grpSpPr>
            <p:sp>
              <p:nvSpPr>
                <p:cNvPr id="76" name="Rectangle 122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7" name="Rectangle 123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1100</a:t>
                  </a:r>
                </a:p>
              </p:txBody>
            </p:sp>
          </p:grpSp>
          <p:grpSp>
            <p:nvGrpSpPr>
              <p:cNvPr id="49" name="Group 124"/>
              <p:cNvGrpSpPr>
                <a:grpSpLocks/>
              </p:cNvGrpSpPr>
              <p:nvPr/>
            </p:nvGrpSpPr>
            <p:grpSpPr bwMode="auto">
              <a:xfrm>
                <a:off x="0" y="1864"/>
                <a:ext cx="288" cy="239"/>
                <a:chOff x="0" y="-8"/>
                <a:chExt cx="288" cy="239"/>
              </a:xfrm>
            </p:grpSpPr>
            <p:sp>
              <p:nvSpPr>
                <p:cNvPr id="74" name="Rectangle 125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5" name="Rectangle 126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D</a:t>
                  </a:r>
                </a:p>
              </p:txBody>
            </p:sp>
          </p:grpSp>
          <p:grpSp>
            <p:nvGrpSpPr>
              <p:cNvPr id="50" name="Group 127"/>
              <p:cNvGrpSpPr>
                <a:grpSpLocks/>
              </p:cNvGrpSpPr>
              <p:nvPr/>
            </p:nvGrpSpPr>
            <p:grpSpPr bwMode="auto">
              <a:xfrm>
                <a:off x="288" y="1864"/>
                <a:ext cx="288" cy="239"/>
                <a:chOff x="0" y="-8"/>
                <a:chExt cx="288" cy="239"/>
              </a:xfrm>
            </p:grpSpPr>
            <p:sp>
              <p:nvSpPr>
                <p:cNvPr id="72" name="Rectangle 128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3" name="Rectangle 129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13</a:t>
                  </a:r>
                </a:p>
              </p:txBody>
            </p:sp>
          </p:grpSp>
          <p:grpSp>
            <p:nvGrpSpPr>
              <p:cNvPr id="51" name="Group 130"/>
              <p:cNvGrpSpPr>
                <a:grpSpLocks/>
              </p:cNvGrpSpPr>
              <p:nvPr/>
            </p:nvGrpSpPr>
            <p:grpSpPr bwMode="auto">
              <a:xfrm>
                <a:off x="576" y="1864"/>
                <a:ext cx="528" cy="239"/>
                <a:chOff x="0" y="-8"/>
                <a:chExt cx="528" cy="239"/>
              </a:xfrm>
            </p:grpSpPr>
            <p:sp>
              <p:nvSpPr>
                <p:cNvPr id="70" name="Rectangle 131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71" name="Rectangle 132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1101</a:t>
                  </a:r>
                </a:p>
              </p:txBody>
            </p:sp>
          </p:grpSp>
          <p:grpSp>
            <p:nvGrpSpPr>
              <p:cNvPr id="52" name="Group 133"/>
              <p:cNvGrpSpPr>
                <a:grpSpLocks/>
              </p:cNvGrpSpPr>
              <p:nvPr/>
            </p:nvGrpSpPr>
            <p:grpSpPr bwMode="auto">
              <a:xfrm>
                <a:off x="0" y="2008"/>
                <a:ext cx="288" cy="239"/>
                <a:chOff x="0" y="-8"/>
                <a:chExt cx="288" cy="239"/>
              </a:xfrm>
            </p:grpSpPr>
            <p:sp>
              <p:nvSpPr>
                <p:cNvPr id="68" name="Rectangle 134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9" name="Rectangle 135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E</a:t>
                  </a:r>
                </a:p>
              </p:txBody>
            </p:sp>
          </p:grpSp>
          <p:grpSp>
            <p:nvGrpSpPr>
              <p:cNvPr id="53" name="Group 136"/>
              <p:cNvGrpSpPr>
                <a:grpSpLocks/>
              </p:cNvGrpSpPr>
              <p:nvPr/>
            </p:nvGrpSpPr>
            <p:grpSpPr bwMode="auto">
              <a:xfrm>
                <a:off x="288" y="2008"/>
                <a:ext cx="288" cy="239"/>
                <a:chOff x="0" y="-8"/>
                <a:chExt cx="288" cy="239"/>
              </a:xfrm>
            </p:grpSpPr>
            <p:sp>
              <p:nvSpPr>
                <p:cNvPr id="66" name="Rectangle 137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7" name="Rectangle 138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14</a:t>
                  </a:r>
                </a:p>
              </p:txBody>
            </p:sp>
          </p:grpSp>
          <p:grpSp>
            <p:nvGrpSpPr>
              <p:cNvPr id="54" name="Group 139"/>
              <p:cNvGrpSpPr>
                <a:grpSpLocks/>
              </p:cNvGrpSpPr>
              <p:nvPr/>
            </p:nvGrpSpPr>
            <p:grpSpPr bwMode="auto">
              <a:xfrm>
                <a:off x="576" y="2008"/>
                <a:ext cx="528" cy="239"/>
                <a:chOff x="0" y="-8"/>
                <a:chExt cx="528" cy="239"/>
              </a:xfrm>
            </p:grpSpPr>
            <p:sp>
              <p:nvSpPr>
                <p:cNvPr id="64" name="Rectangle 140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5" name="Rectangle 141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1110</a:t>
                  </a:r>
                </a:p>
              </p:txBody>
            </p:sp>
          </p:grpSp>
          <p:grpSp>
            <p:nvGrpSpPr>
              <p:cNvPr id="55" name="Group 142"/>
              <p:cNvGrpSpPr>
                <a:grpSpLocks/>
              </p:cNvGrpSpPr>
              <p:nvPr/>
            </p:nvGrpSpPr>
            <p:grpSpPr bwMode="auto">
              <a:xfrm>
                <a:off x="0" y="2152"/>
                <a:ext cx="288" cy="239"/>
                <a:chOff x="0" y="-8"/>
                <a:chExt cx="288" cy="239"/>
              </a:xfrm>
            </p:grpSpPr>
            <p:sp>
              <p:nvSpPr>
                <p:cNvPr id="62" name="Rectangle 143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3" name="Rectangle 144"/>
                <p:cNvSpPr>
                  <a:spLocks/>
                </p:cNvSpPr>
                <p:nvPr/>
              </p:nvSpPr>
              <p:spPr bwMode="auto">
                <a:xfrm>
                  <a:off x="44" y="-8"/>
                  <a:ext cx="197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F</a:t>
                  </a:r>
                </a:p>
              </p:txBody>
            </p:sp>
          </p:grpSp>
          <p:grpSp>
            <p:nvGrpSpPr>
              <p:cNvPr id="56" name="Group 145"/>
              <p:cNvGrpSpPr>
                <a:grpSpLocks/>
              </p:cNvGrpSpPr>
              <p:nvPr/>
            </p:nvGrpSpPr>
            <p:grpSpPr bwMode="auto">
              <a:xfrm>
                <a:off x="288" y="2152"/>
                <a:ext cx="288" cy="239"/>
                <a:chOff x="0" y="-8"/>
                <a:chExt cx="288" cy="239"/>
              </a:xfrm>
            </p:grpSpPr>
            <p:sp>
              <p:nvSpPr>
                <p:cNvPr id="60" name="Rectangle 146"/>
                <p:cNvSpPr>
                  <a:spLocks/>
                </p:cNvSpPr>
                <p:nvPr/>
              </p:nvSpPr>
              <p:spPr bwMode="auto">
                <a:xfrm>
                  <a:off x="0" y="40"/>
                  <a:ext cx="28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61" name="Rectangle 147"/>
                <p:cNvSpPr>
                  <a:spLocks/>
                </p:cNvSpPr>
                <p:nvPr/>
              </p:nvSpPr>
              <p:spPr bwMode="auto">
                <a:xfrm>
                  <a:off x="2" y="-8"/>
                  <a:ext cx="285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15</a:t>
                  </a:r>
                </a:p>
              </p:txBody>
            </p:sp>
          </p:grpSp>
          <p:grpSp>
            <p:nvGrpSpPr>
              <p:cNvPr id="57" name="Group 148"/>
              <p:cNvGrpSpPr>
                <a:grpSpLocks/>
              </p:cNvGrpSpPr>
              <p:nvPr/>
            </p:nvGrpSpPr>
            <p:grpSpPr bwMode="auto">
              <a:xfrm>
                <a:off x="576" y="2152"/>
                <a:ext cx="528" cy="239"/>
                <a:chOff x="0" y="-8"/>
                <a:chExt cx="528" cy="239"/>
              </a:xfrm>
            </p:grpSpPr>
            <p:sp>
              <p:nvSpPr>
                <p:cNvPr id="58" name="Rectangle 149"/>
                <p:cNvSpPr>
                  <a:spLocks/>
                </p:cNvSpPr>
                <p:nvPr/>
              </p:nvSpPr>
              <p:spPr bwMode="auto">
                <a:xfrm>
                  <a:off x="0" y="40"/>
                  <a:ext cx="528" cy="14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lIns="0" tIns="0" rIns="0" bIns="0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endParaRPr lang="en-US" sz="315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59" name="Rectangle 150"/>
                <p:cNvSpPr>
                  <a:spLocks/>
                </p:cNvSpPr>
                <p:nvPr/>
              </p:nvSpPr>
              <p:spPr bwMode="auto">
                <a:xfrm>
                  <a:off x="34" y="-8"/>
                  <a:ext cx="460" cy="23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38100" tIns="38100" bIns="38100" anchor="ctr">
                  <a:prstTxWarp prst="textNoShape">
                    <a:avLst/>
                  </a:prstTxWarp>
                  <a:spAutoFit/>
                </a:bodyPr>
                <a:lstStyle/>
                <a:p>
                  <a:pPr algn="ctr" eaLnBrk="1" hangingPunct="1"/>
                  <a:r>
                    <a:rPr lang="en-US" sz="1350">
                      <a:solidFill>
                        <a:srgbClr val="000066"/>
                      </a:solidFill>
                      <a:latin typeface="Courier New Bold" charset="0"/>
                      <a:ea typeface="Courier New Bold" charset="0"/>
                      <a:cs typeface="Courier New Bold" charset="0"/>
                      <a:sym typeface="Courier New Bold" charset="0"/>
                    </a:rPr>
                    <a:t>1111</a:t>
                  </a:r>
                </a:p>
              </p:txBody>
            </p:sp>
          </p:grpSp>
        </p:grpSp>
        <p:sp>
          <p:nvSpPr>
            <p:cNvPr id="7" name="Rectangle 151"/>
            <p:cNvSpPr>
              <a:spLocks/>
            </p:cNvSpPr>
            <p:nvPr/>
          </p:nvSpPr>
          <p:spPr bwMode="auto">
            <a:xfrm rot="19260000">
              <a:off x="47" y="267"/>
              <a:ext cx="368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Hex</a:t>
              </a:r>
            </a:p>
          </p:txBody>
        </p:sp>
        <p:sp>
          <p:nvSpPr>
            <p:cNvPr id="8" name="Rectangle 152"/>
            <p:cNvSpPr>
              <a:spLocks/>
            </p:cNvSpPr>
            <p:nvPr/>
          </p:nvSpPr>
          <p:spPr bwMode="auto">
            <a:xfrm rot="19260000">
              <a:off x="314" y="177"/>
              <a:ext cx="635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Decimal</a:t>
              </a:r>
            </a:p>
          </p:txBody>
        </p:sp>
        <p:sp>
          <p:nvSpPr>
            <p:cNvPr id="9" name="Rectangle 153"/>
            <p:cNvSpPr>
              <a:spLocks/>
            </p:cNvSpPr>
            <p:nvPr/>
          </p:nvSpPr>
          <p:spPr bwMode="auto">
            <a:xfrm rot="19260000">
              <a:off x="618" y="210"/>
              <a:ext cx="522" cy="23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bIns="38100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328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 bwMode="auto">
          <a:xfrm>
            <a:off x="6877050" y="3942510"/>
            <a:ext cx="628650" cy="1143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6877051" y="4285410"/>
            <a:ext cx="628650" cy="1143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6677263" y="3599610"/>
            <a:ext cx="527447" cy="1143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flipH="1">
            <a:off x="6991351" y="3390060"/>
            <a:ext cx="51434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6690361" y="3230040"/>
            <a:ext cx="582929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6877050" y="2285160"/>
            <a:ext cx="628650" cy="1143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6877051" y="2628060"/>
            <a:ext cx="628650" cy="114300"/>
          </a:xfrm>
          <a:prstGeom prst="rect">
            <a:avLst/>
          </a:prstGeom>
          <a:solidFill>
            <a:srgbClr val="A8E799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677263" y="1942260"/>
            <a:ext cx="527447" cy="114300"/>
          </a:xfrm>
          <a:prstGeom prst="rect">
            <a:avLst/>
          </a:prstGeom>
          <a:solidFill>
            <a:srgbClr val="F1C7C7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b="1">
              <a:latin typeface="Arial Narrow" pitchFamily="34" charset="0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9297" indent="-89297"/>
            <a:r>
              <a:rPr lang="en-US" dirty="0"/>
              <a:t>Shift Operations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Left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&lt;&lt;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414338" lvl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left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885825" lvl="3"/>
            <a:r>
              <a:rPr lang="en-US" dirty="0"/>
              <a:t>Throw away extra bits on left</a:t>
            </a:r>
          </a:p>
          <a:p>
            <a:pPr marL="628650" lvl="2"/>
            <a:r>
              <a:rPr lang="en-US" dirty="0"/>
              <a:t>Fill with </a:t>
            </a:r>
            <a:r>
              <a:rPr lang="en-US" sz="135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right</a:t>
            </a:r>
          </a:p>
          <a:p>
            <a:pPr eaLnBrk="1" hangingPunct="1"/>
            <a:r>
              <a:rPr lang="en-US" dirty="0"/>
              <a:t>Right Shift: 	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>
                <a:latin typeface="Courier New"/>
                <a:ea typeface="Monaco" charset="0"/>
                <a:cs typeface="Courier New"/>
                <a:sym typeface="Monaco" charset="0"/>
              </a:rPr>
              <a:t> &gt;&gt; </a:t>
            </a:r>
            <a:r>
              <a:rPr lang="en-US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endParaRPr lang="en-US" dirty="0">
              <a:latin typeface="Courier New"/>
              <a:cs typeface="Courier New"/>
            </a:endParaRPr>
          </a:p>
          <a:p>
            <a:pPr marL="414338" lvl="1"/>
            <a:r>
              <a:rPr lang="en-US" dirty="0"/>
              <a:t>Shift bit-vector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x</a:t>
            </a:r>
            <a:r>
              <a:rPr lang="en-US" dirty="0"/>
              <a:t> right </a:t>
            </a:r>
            <a:r>
              <a:rPr lang="en-US" b="1" dirty="0" err="1">
                <a:latin typeface="Courier New"/>
                <a:ea typeface="Monaco" charset="0"/>
                <a:cs typeface="Courier New"/>
                <a:sym typeface="Monaco" charset="0"/>
              </a:rPr>
              <a:t>y</a:t>
            </a:r>
            <a:r>
              <a:rPr lang="en-US" dirty="0"/>
              <a:t> positions</a:t>
            </a:r>
          </a:p>
          <a:p>
            <a:pPr marL="628650" lvl="2"/>
            <a:r>
              <a:rPr lang="en-US" dirty="0"/>
              <a:t>Throw away extra bits on right</a:t>
            </a:r>
          </a:p>
          <a:p>
            <a:pPr marL="414338" lvl="1"/>
            <a:r>
              <a:rPr lang="en-US" dirty="0"/>
              <a:t>Logical shift</a:t>
            </a:r>
          </a:p>
          <a:p>
            <a:pPr marL="628650" lvl="2"/>
            <a:r>
              <a:rPr lang="en-US" dirty="0"/>
              <a:t>Fill with </a:t>
            </a:r>
            <a:r>
              <a:rPr lang="en-US" sz="1350" dirty="0">
                <a:latin typeface="Calibri"/>
                <a:ea typeface="Monaco" charset="0"/>
                <a:cs typeface="Calibri"/>
                <a:sym typeface="Monaco" charset="0"/>
              </a:rPr>
              <a:t>0</a:t>
            </a:r>
            <a:r>
              <a:rPr lang="en-US" dirty="0"/>
              <a:t>’s on left</a:t>
            </a:r>
          </a:p>
          <a:p>
            <a:pPr marL="414338" lvl="1"/>
            <a:r>
              <a:rPr lang="en-US" dirty="0"/>
              <a:t>Arithmetic shift</a:t>
            </a:r>
          </a:p>
          <a:p>
            <a:pPr marL="628650" lvl="2"/>
            <a:r>
              <a:rPr lang="en-US" dirty="0"/>
              <a:t>Replicate most significant bit on left</a:t>
            </a:r>
          </a:p>
          <a:p>
            <a:pPr eaLnBrk="1" hangingPunct="1"/>
            <a:r>
              <a:rPr lang="en-US" dirty="0"/>
              <a:t>Undefined Behavior</a:t>
            </a:r>
          </a:p>
          <a:p>
            <a:pPr marL="414338" lvl="1"/>
            <a:r>
              <a:rPr lang="en-US" dirty="0"/>
              <a:t>Shift amount &lt; 0 or ≥ word size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591300" y="1485060"/>
            <a:ext cx="1028700" cy="342900"/>
            <a:chOff x="0" y="0"/>
            <a:chExt cx="864" cy="288"/>
          </a:xfrm>
          <a:noFill/>
        </p:grpSpPr>
        <p:sp>
          <p:nvSpPr>
            <p:cNvPr id="62552" name="Rectangle 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3" name="Rectangle 7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1100010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560244" y="1485060"/>
            <a:ext cx="1033414" cy="342900"/>
            <a:chOff x="19" y="0"/>
            <a:chExt cx="867" cy="288"/>
          </a:xfrm>
          <a:noFill/>
        </p:grpSpPr>
        <p:sp>
          <p:nvSpPr>
            <p:cNvPr id="62550" name="Rectangle 9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51" name="Rectangle 10"/>
            <p:cNvSpPr>
              <a:spLocks/>
            </p:cNvSpPr>
            <p:nvPr/>
          </p:nvSpPr>
          <p:spPr bwMode="auto">
            <a:xfrm>
              <a:off x="19" y="24"/>
              <a:ext cx="867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591300" y="1827960"/>
            <a:ext cx="1028700" cy="342900"/>
            <a:chOff x="0" y="0"/>
            <a:chExt cx="864" cy="288"/>
          </a:xfrm>
          <a:noFill/>
        </p:grpSpPr>
        <p:sp>
          <p:nvSpPr>
            <p:cNvPr id="62548" name="Rectangle 1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9" name="Rectangle 13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562600" y="1827960"/>
            <a:ext cx="1028700" cy="342900"/>
            <a:chOff x="0" y="0"/>
            <a:chExt cx="864" cy="288"/>
          </a:xfrm>
          <a:noFill/>
        </p:grpSpPr>
        <p:sp>
          <p:nvSpPr>
            <p:cNvPr id="62546" name="Rectangle 1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7" name="Rectangle 16"/>
            <p:cNvSpPr>
              <a:spLocks/>
            </p:cNvSpPr>
            <p:nvPr/>
          </p:nvSpPr>
          <p:spPr bwMode="auto">
            <a:xfrm>
              <a:off x="202" y="24"/>
              <a:ext cx="46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591300" y="2170860"/>
            <a:ext cx="1028700" cy="342900"/>
            <a:chOff x="0" y="0"/>
            <a:chExt cx="864" cy="288"/>
          </a:xfrm>
          <a:noFill/>
        </p:grpSpPr>
        <p:sp>
          <p:nvSpPr>
            <p:cNvPr id="62544" name="Rectangle 1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5" name="Rectangle 19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5562600" y="2170860"/>
            <a:ext cx="1028700" cy="342900"/>
            <a:chOff x="0" y="0"/>
            <a:chExt cx="864" cy="288"/>
          </a:xfrm>
          <a:noFill/>
        </p:grpSpPr>
        <p:sp>
          <p:nvSpPr>
            <p:cNvPr id="62542" name="Rectangle 2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3" name="Rectangle 22"/>
            <p:cNvSpPr>
              <a:spLocks/>
            </p:cNvSpPr>
            <p:nvPr/>
          </p:nvSpPr>
          <p:spPr bwMode="auto">
            <a:xfrm>
              <a:off x="40" y="24"/>
              <a:ext cx="783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6591300" y="2513760"/>
            <a:ext cx="1028700" cy="342900"/>
            <a:chOff x="0" y="0"/>
            <a:chExt cx="864" cy="288"/>
          </a:xfrm>
          <a:noFill/>
        </p:grpSpPr>
        <p:sp>
          <p:nvSpPr>
            <p:cNvPr id="62540" name="Rectangle 2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41" name="Rectangle 25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5562600" y="2513760"/>
            <a:ext cx="1028700" cy="342900"/>
            <a:chOff x="0" y="0"/>
            <a:chExt cx="864" cy="288"/>
          </a:xfrm>
          <a:noFill/>
        </p:grpSpPr>
        <p:sp>
          <p:nvSpPr>
            <p:cNvPr id="62538" name="Rectangle 2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9" name="Rectangle 28"/>
            <p:cNvSpPr>
              <a:spLocks/>
            </p:cNvSpPr>
            <p:nvPr/>
          </p:nvSpPr>
          <p:spPr bwMode="auto">
            <a:xfrm>
              <a:off x="12" y="24"/>
              <a:ext cx="84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6591300" y="3142410"/>
            <a:ext cx="1028700" cy="342900"/>
            <a:chOff x="0" y="0"/>
            <a:chExt cx="864" cy="288"/>
          </a:xfrm>
          <a:noFill/>
        </p:grpSpPr>
        <p:sp>
          <p:nvSpPr>
            <p:cNvPr id="62536" name="Rectangle 3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7" name="Rectangle 31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C00000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0100010</a:t>
              </a:r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5560244" y="3142410"/>
            <a:ext cx="1033414" cy="342900"/>
            <a:chOff x="19" y="0"/>
            <a:chExt cx="867" cy="288"/>
          </a:xfrm>
          <a:noFill/>
        </p:grpSpPr>
        <p:sp>
          <p:nvSpPr>
            <p:cNvPr id="62534" name="Rectangle 33"/>
            <p:cNvSpPr>
              <a:spLocks/>
            </p:cNvSpPr>
            <p:nvPr/>
          </p:nvSpPr>
          <p:spPr bwMode="auto">
            <a:xfrm>
              <a:off x="2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5" name="Rectangle 34"/>
            <p:cNvSpPr>
              <a:spLocks/>
            </p:cNvSpPr>
            <p:nvPr/>
          </p:nvSpPr>
          <p:spPr bwMode="auto">
            <a:xfrm>
              <a:off x="19" y="24"/>
              <a:ext cx="867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Argument 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x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591300" y="3485310"/>
            <a:ext cx="1028700" cy="342900"/>
            <a:chOff x="0" y="0"/>
            <a:chExt cx="864" cy="288"/>
          </a:xfrm>
          <a:noFill/>
        </p:grpSpPr>
        <p:sp>
          <p:nvSpPr>
            <p:cNvPr id="62532" name="Rectangle 3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3" name="Rectangle 37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5562600" y="3485310"/>
            <a:ext cx="1028700" cy="342900"/>
            <a:chOff x="0" y="0"/>
            <a:chExt cx="864" cy="288"/>
          </a:xfrm>
          <a:noFill/>
        </p:grpSpPr>
        <p:sp>
          <p:nvSpPr>
            <p:cNvPr id="62530" name="Rectangle 3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31" name="Rectangle 40"/>
            <p:cNvSpPr>
              <a:spLocks/>
            </p:cNvSpPr>
            <p:nvPr/>
          </p:nvSpPr>
          <p:spPr bwMode="auto">
            <a:xfrm>
              <a:off x="202" y="24"/>
              <a:ext cx="46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&lt;&lt; 3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6591300" y="3828210"/>
            <a:ext cx="1028700" cy="342900"/>
            <a:chOff x="0" y="0"/>
            <a:chExt cx="864" cy="288"/>
          </a:xfrm>
          <a:noFill/>
        </p:grpSpPr>
        <p:sp>
          <p:nvSpPr>
            <p:cNvPr id="62528" name="Rectangle 4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9" name="Rectangle 43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62600" y="3828210"/>
            <a:ext cx="1028700" cy="342900"/>
            <a:chOff x="0" y="0"/>
            <a:chExt cx="864" cy="288"/>
          </a:xfrm>
          <a:noFill/>
        </p:grpSpPr>
        <p:sp>
          <p:nvSpPr>
            <p:cNvPr id="62526" name="Rectangle 4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7" name="Rectangle 46"/>
            <p:cNvSpPr>
              <a:spLocks/>
            </p:cNvSpPr>
            <p:nvPr/>
          </p:nvSpPr>
          <p:spPr bwMode="auto">
            <a:xfrm>
              <a:off x="40" y="24"/>
              <a:ext cx="783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Log. 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6591300" y="4171110"/>
            <a:ext cx="1028700" cy="342900"/>
            <a:chOff x="0" y="0"/>
            <a:chExt cx="864" cy="288"/>
          </a:xfrm>
          <a:noFill/>
        </p:grpSpPr>
        <p:sp>
          <p:nvSpPr>
            <p:cNvPr id="62524" name="Rectangle 4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5" name="Rectangle 49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350">
                  <a:solidFill>
                    <a:srgbClr val="FFFFFF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562600" y="4171110"/>
            <a:ext cx="1028700" cy="342900"/>
            <a:chOff x="0" y="0"/>
            <a:chExt cx="864" cy="288"/>
          </a:xfrm>
          <a:noFill/>
        </p:grpSpPr>
        <p:sp>
          <p:nvSpPr>
            <p:cNvPr id="62522" name="Rectangle 5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3" name="Rectangle 52"/>
            <p:cNvSpPr>
              <a:spLocks/>
            </p:cNvSpPr>
            <p:nvPr/>
          </p:nvSpPr>
          <p:spPr bwMode="auto">
            <a:xfrm>
              <a:off x="12" y="24"/>
              <a:ext cx="84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ea typeface="Helvetica" charset="0"/>
                  <a:cs typeface="Helvetica" charset="0"/>
                  <a:sym typeface="Helvetica" charset="0"/>
                </a:rPr>
                <a:t>Arith. 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&gt;&gt; 2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6591300" y="1827960"/>
            <a:ext cx="1028700" cy="342900"/>
            <a:chOff x="0" y="0"/>
            <a:chExt cx="864" cy="288"/>
          </a:xfrm>
          <a:noFill/>
        </p:grpSpPr>
        <p:sp>
          <p:nvSpPr>
            <p:cNvPr id="62520" name="Rectangle 5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21" name="Rectangle 55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6591300" y="1827960"/>
            <a:ext cx="1028700" cy="342900"/>
            <a:chOff x="0" y="0"/>
            <a:chExt cx="864" cy="288"/>
          </a:xfrm>
          <a:noFill/>
        </p:grpSpPr>
        <p:sp>
          <p:nvSpPr>
            <p:cNvPr id="62518" name="Rectangle 5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9" name="Rectangle 58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0" name="Group 59"/>
          <p:cNvGrpSpPr>
            <a:grpSpLocks/>
          </p:cNvGrpSpPr>
          <p:nvPr/>
        </p:nvGrpSpPr>
        <p:grpSpPr bwMode="auto">
          <a:xfrm>
            <a:off x="6591300" y="2170860"/>
            <a:ext cx="1028700" cy="342900"/>
            <a:chOff x="0" y="0"/>
            <a:chExt cx="864" cy="288"/>
          </a:xfrm>
          <a:noFill/>
        </p:grpSpPr>
        <p:sp>
          <p:nvSpPr>
            <p:cNvPr id="62516" name="Rectangle 60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7" name="Rectangle 61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1" name="Group 62"/>
          <p:cNvGrpSpPr>
            <a:grpSpLocks/>
          </p:cNvGrpSpPr>
          <p:nvPr/>
        </p:nvGrpSpPr>
        <p:grpSpPr bwMode="auto">
          <a:xfrm>
            <a:off x="6591300" y="2170860"/>
            <a:ext cx="1028700" cy="342900"/>
            <a:chOff x="0" y="0"/>
            <a:chExt cx="864" cy="288"/>
          </a:xfrm>
          <a:noFill/>
        </p:grpSpPr>
        <p:sp>
          <p:nvSpPr>
            <p:cNvPr id="62514" name="Rectangle 63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5" name="Rectangle 64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2" name="Group 65"/>
          <p:cNvGrpSpPr>
            <a:grpSpLocks/>
          </p:cNvGrpSpPr>
          <p:nvPr/>
        </p:nvGrpSpPr>
        <p:grpSpPr bwMode="auto">
          <a:xfrm>
            <a:off x="6591300" y="2513760"/>
            <a:ext cx="1028700" cy="342900"/>
            <a:chOff x="0" y="0"/>
            <a:chExt cx="864" cy="288"/>
          </a:xfrm>
          <a:noFill/>
        </p:grpSpPr>
        <p:sp>
          <p:nvSpPr>
            <p:cNvPr id="62512" name="Rectangle 66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3" name="Rectangle 67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3" name="Group 68"/>
          <p:cNvGrpSpPr>
            <a:grpSpLocks/>
          </p:cNvGrpSpPr>
          <p:nvPr/>
        </p:nvGrpSpPr>
        <p:grpSpPr bwMode="auto">
          <a:xfrm>
            <a:off x="6591300" y="2513760"/>
            <a:ext cx="1028700" cy="342900"/>
            <a:chOff x="0" y="0"/>
            <a:chExt cx="864" cy="288"/>
          </a:xfrm>
          <a:noFill/>
        </p:grpSpPr>
        <p:sp>
          <p:nvSpPr>
            <p:cNvPr id="62510" name="Rectangle 69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11" name="Rectangle 70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011000</a:t>
              </a:r>
            </a:p>
          </p:txBody>
        </p:sp>
      </p:grpSp>
      <p:grpSp>
        <p:nvGrpSpPr>
          <p:cNvPr id="24" name="Group 71"/>
          <p:cNvGrpSpPr>
            <a:grpSpLocks/>
          </p:cNvGrpSpPr>
          <p:nvPr/>
        </p:nvGrpSpPr>
        <p:grpSpPr bwMode="auto">
          <a:xfrm>
            <a:off x="6591300" y="3485310"/>
            <a:ext cx="1028700" cy="342900"/>
            <a:chOff x="0" y="0"/>
            <a:chExt cx="864" cy="288"/>
          </a:xfrm>
          <a:noFill/>
        </p:grpSpPr>
        <p:sp>
          <p:nvSpPr>
            <p:cNvPr id="62508" name="Rectangle 72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9" name="Rectangle 73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5" name="Group 74"/>
          <p:cNvGrpSpPr>
            <a:grpSpLocks/>
          </p:cNvGrpSpPr>
          <p:nvPr/>
        </p:nvGrpSpPr>
        <p:grpSpPr bwMode="auto">
          <a:xfrm>
            <a:off x="6591300" y="3828210"/>
            <a:ext cx="1028700" cy="342900"/>
            <a:chOff x="0" y="0"/>
            <a:chExt cx="864" cy="288"/>
          </a:xfrm>
          <a:noFill/>
        </p:grpSpPr>
        <p:sp>
          <p:nvSpPr>
            <p:cNvPr id="62506" name="Rectangle 75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7" name="Rectangle 76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6" name="Group 77"/>
          <p:cNvGrpSpPr>
            <a:grpSpLocks/>
          </p:cNvGrpSpPr>
          <p:nvPr/>
        </p:nvGrpSpPr>
        <p:grpSpPr bwMode="auto">
          <a:xfrm>
            <a:off x="6591300" y="4171110"/>
            <a:ext cx="1028700" cy="342900"/>
            <a:chOff x="0" y="0"/>
            <a:chExt cx="864" cy="288"/>
          </a:xfrm>
          <a:noFill/>
        </p:grpSpPr>
        <p:sp>
          <p:nvSpPr>
            <p:cNvPr id="62504" name="Rectangle 78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5" name="Rectangle 79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FFFFFF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7" name="Group 80"/>
          <p:cNvGrpSpPr>
            <a:grpSpLocks/>
          </p:cNvGrpSpPr>
          <p:nvPr/>
        </p:nvGrpSpPr>
        <p:grpSpPr bwMode="auto">
          <a:xfrm>
            <a:off x="6591300" y="3485310"/>
            <a:ext cx="1028700" cy="342900"/>
            <a:chOff x="0" y="0"/>
            <a:chExt cx="864" cy="288"/>
          </a:xfrm>
          <a:noFill/>
        </p:grpSpPr>
        <p:sp>
          <p:nvSpPr>
            <p:cNvPr id="62502" name="Rectangle 81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3" name="Rectangle 82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00010</a:t>
              </a:r>
              <a:r>
                <a:rPr lang="en-US" sz="135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000</a:t>
              </a:r>
            </a:p>
          </p:txBody>
        </p:sp>
      </p:grpSp>
      <p:grpSp>
        <p:nvGrpSpPr>
          <p:cNvPr id="28" name="Group 83"/>
          <p:cNvGrpSpPr>
            <a:grpSpLocks/>
          </p:cNvGrpSpPr>
          <p:nvPr/>
        </p:nvGrpSpPr>
        <p:grpSpPr bwMode="auto">
          <a:xfrm>
            <a:off x="6591300" y="3828210"/>
            <a:ext cx="1028700" cy="342900"/>
            <a:chOff x="0" y="0"/>
            <a:chExt cx="864" cy="288"/>
          </a:xfrm>
          <a:noFill/>
        </p:grpSpPr>
        <p:sp>
          <p:nvSpPr>
            <p:cNvPr id="62500" name="Rectangle 84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501" name="Rectangle 85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00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grpSp>
        <p:nvGrpSpPr>
          <p:cNvPr id="29" name="Group 86"/>
          <p:cNvGrpSpPr>
            <a:grpSpLocks/>
          </p:cNvGrpSpPr>
          <p:nvPr/>
        </p:nvGrpSpPr>
        <p:grpSpPr bwMode="auto">
          <a:xfrm>
            <a:off x="6591300" y="4171110"/>
            <a:ext cx="1028700" cy="342900"/>
            <a:chOff x="0" y="0"/>
            <a:chExt cx="864" cy="288"/>
          </a:xfrm>
          <a:noFill/>
        </p:grpSpPr>
        <p:sp>
          <p:nvSpPr>
            <p:cNvPr id="62498" name="Rectangle 87"/>
            <p:cNvSpPr>
              <a:spLocks/>
            </p:cNvSpPr>
            <p:nvPr/>
          </p:nvSpPr>
          <p:spPr bwMode="auto">
            <a:xfrm>
              <a:off x="0" y="0"/>
              <a:ext cx="864" cy="288"/>
            </a:xfrm>
            <a:prstGeom prst="rect">
              <a:avLst/>
            </a:prstGeom>
            <a:grpFill/>
            <a:ln w="25400">
              <a:solidFill>
                <a:srgbClr val="000066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315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sp>
          <p:nvSpPr>
            <p:cNvPr id="62499" name="Rectangle 88"/>
            <p:cNvSpPr>
              <a:spLocks/>
            </p:cNvSpPr>
            <p:nvPr/>
          </p:nvSpPr>
          <p:spPr bwMode="auto">
            <a:xfrm>
              <a:off x="27" y="24"/>
              <a:ext cx="810" cy="23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 lIns="38100" tIns="38100" bIns="38100" anchor="ctr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350" dirty="0">
                  <a:solidFill>
                    <a:srgbClr val="C00000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rPr>
                <a:t>11</a:t>
              </a:r>
              <a:r>
                <a:rPr lang="en-US" sz="135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rPr>
                <a:t>101000</a:t>
              </a:r>
            </a:p>
          </p:txBody>
        </p:sp>
      </p:grpSp>
      <p:cxnSp>
        <p:nvCxnSpPr>
          <p:cNvPr id="62496" name="Straight Connector 62495"/>
          <p:cNvCxnSpPr/>
          <p:nvPr/>
        </p:nvCxnSpPr>
        <p:spPr bwMode="auto">
          <a:xfrm flipH="1">
            <a:off x="6991351" y="1732710"/>
            <a:ext cx="514349" cy="0"/>
          </a:xfrm>
          <a:prstGeom prst="line">
            <a:avLst/>
          </a:prstGeom>
          <a:noFill/>
          <a:ln w="38100" cap="flat" cmpd="sng" algn="ctr">
            <a:solidFill>
              <a:srgbClr val="F1C7C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H="1">
            <a:off x="6690361" y="1572690"/>
            <a:ext cx="582929" cy="0"/>
          </a:xfrm>
          <a:prstGeom prst="line">
            <a:avLst/>
          </a:prstGeom>
          <a:noFill/>
          <a:ln w="38100" cap="flat" cmpd="sng" algn="ctr">
            <a:solidFill>
              <a:srgbClr val="A8E7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89" grpId="0" animBg="1"/>
      <p:bldP spid="90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325" y="214313"/>
            <a:ext cx="7543800" cy="1089025"/>
          </a:xfrm>
        </p:spPr>
        <p:txBody>
          <a:bodyPr/>
          <a:lstStyle/>
          <a:p>
            <a:r>
              <a:rPr lang="en-US"/>
              <a:t>Encoding Integers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BE082ECD-61E1-B64A-B0AC-59C6463E2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6992" y="1527740"/>
            <a:ext cx="2571750" cy="507831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x =  15213;</a:t>
            </a:r>
          </a:p>
          <a:p>
            <a:pPr>
              <a:lnSpc>
                <a:spcPct val="100000"/>
              </a:lnSpc>
            </a:pPr>
            <a:r>
              <a:rPr lang="en-US" sz="1350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35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350" dirty="0">
                <a:latin typeface="Courier New" pitchFamily="49" charset="0"/>
                <a:cs typeface="Courier New" pitchFamily="49" charset="0"/>
              </a:rPr>
              <a:t> y = -15213;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0AA8DFAB-6F49-144C-927C-D79B126C4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067" y="2300287"/>
            <a:ext cx="62293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marL="195453" indent="-195453" algn="l" defTabSz="514350" rtl="0" fontAlgn="base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B644D"/>
              </a:buClr>
              <a:buSzPct val="100000"/>
              <a:buFont typeface="Wingdings" charset="2"/>
              <a:buChar char="§"/>
              <a:tabLst/>
              <a:defRPr sz="18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258961" indent="-146447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rgbClr val="0B644D"/>
              </a:buClr>
              <a:buFont typeface=".AppleSystemUIFont" charset="-120"/>
              <a:buChar char="–"/>
              <a:tabLst/>
              <a:defRPr sz="1575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357188" indent="-141089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rgbClr val="0B644D"/>
              </a:buClr>
              <a:buFont typeface="Courier New" charset="0"/>
              <a:buChar char="o"/>
              <a:tabLst/>
              <a:defRPr sz="1238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421767" indent="-10287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rgbClr val="0B644D"/>
              </a:buClr>
              <a:buFont typeface="Wingdings" charset="2"/>
              <a:buChar char="§"/>
              <a:defRPr sz="1013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524637" indent="-102870" algn="l" defTabSz="514350" rtl="0" fontAlgn="base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rgbClr val="0B644D"/>
              </a:buClr>
              <a:buFont typeface="Wingdings" charset="2"/>
              <a:buChar char="§"/>
              <a:defRPr sz="700" kern="1200">
                <a:solidFill>
                  <a:srgbClr val="404040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618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437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56250" indent="-128588" algn="l" defTabSz="514350" rtl="0" eaLnBrk="1" latinLnBrk="0" hangingPunct="1">
              <a:lnSpc>
                <a:spcPct val="90000"/>
              </a:lnSpc>
              <a:spcBef>
                <a:spcPts val="113"/>
              </a:spcBef>
              <a:spcAft>
                <a:spcPts val="225"/>
              </a:spcAft>
              <a:buClr>
                <a:schemeClr val="accent1"/>
              </a:buClr>
              <a:buFont typeface="Calibri" pitchFamily="34" charset="0"/>
              <a:buChar char="◦"/>
              <a:defRPr sz="78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dirty="0"/>
              <a:t>C </a:t>
            </a:r>
            <a:r>
              <a:rPr lang="en-US" dirty="0">
                <a:latin typeface="Courier New" pitchFamily="49" charset="0"/>
              </a:rPr>
              <a:t>short</a:t>
            </a:r>
            <a:r>
              <a:rPr lang="en-US" dirty="0"/>
              <a:t> 2 bytes long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Sign Bit</a:t>
            </a:r>
          </a:p>
          <a:p>
            <a:pPr lvl="1" eaLnBrk="1" hangingPunct="1">
              <a:defRPr/>
            </a:pPr>
            <a:r>
              <a:rPr lang="en-US" dirty="0"/>
              <a:t>For 2’s complement, most significant bit indicates sign</a:t>
            </a:r>
          </a:p>
          <a:p>
            <a:pPr lvl="2" eaLnBrk="1" hangingPunct="1">
              <a:defRPr/>
            </a:pPr>
            <a:r>
              <a:rPr lang="en-US" dirty="0"/>
              <a:t>0 for nonnegative</a:t>
            </a:r>
          </a:p>
          <a:p>
            <a:pPr lvl="2" eaLnBrk="1" hangingPunct="1">
              <a:defRPr/>
            </a:pPr>
            <a:r>
              <a:rPr lang="en-US" dirty="0"/>
              <a:t>1 for negative</a:t>
            </a:r>
          </a:p>
        </p:txBody>
      </p:sp>
      <p:graphicFrame>
        <p:nvGraphicFramePr>
          <p:cNvPr id="25" name="Object 11">
            <a:extLst>
              <a:ext uri="{FF2B5EF4-FFF2-40B4-BE49-F238E27FC236}">
                <a16:creationId xmlns:a16="http://schemas.microsoft.com/office/drawing/2014/main" id="{0A0107F3-AEB3-5F4C-8B02-850EED712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470835"/>
              </p:ext>
            </p:extLst>
          </p:nvPr>
        </p:nvGraphicFramePr>
        <p:xfrm>
          <a:off x="1524000" y="2724150"/>
          <a:ext cx="4230290" cy="74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Document" r:id="rId4" imgW="5969000" imgH="1016000" progId="Word.Document.8">
                  <p:embed/>
                </p:oleObj>
              </mc:Choice>
              <mc:Fallback>
                <p:oleObj name="Document" r:id="rId4" imgW="5969000" imgH="1016000" progId="Word.Document.8">
                  <p:embed/>
                  <p:pic>
                    <p:nvPicPr>
                      <p:cNvPr id="10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724150"/>
                        <a:ext cx="4230290" cy="740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Template" id="{E2C28915-AC6A-9E40-BD6A-7D5D7B8266BC}" vid="{9920963B-6B34-934E-BC1C-E6178057F85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Template</Template>
  <TotalTime>2276</TotalTime>
  <Words>3333</Words>
  <Application>Microsoft Macintosh PowerPoint</Application>
  <PresentationFormat>On-screen Show (16:9)</PresentationFormat>
  <Paragraphs>975</Paragraphs>
  <Slides>54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26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82" baseType="lpstr">
      <vt:lpstr>.AppleSystemUIFont</vt:lpstr>
      <vt:lpstr>Arial</vt:lpstr>
      <vt:lpstr>Arial Narrow</vt:lpstr>
      <vt:lpstr>Avenir Black</vt:lpstr>
      <vt:lpstr>Avenir Book</vt:lpstr>
      <vt:lpstr>Avenir Light</vt:lpstr>
      <vt:lpstr>Calibri</vt:lpstr>
      <vt:lpstr>Cambria Math</vt:lpstr>
      <vt:lpstr>Corbel</vt:lpstr>
      <vt:lpstr>Courier New</vt:lpstr>
      <vt:lpstr>Courier New Bold</vt:lpstr>
      <vt:lpstr>Courier New Bold Italic</vt:lpstr>
      <vt:lpstr>Gill Sans</vt:lpstr>
      <vt:lpstr>Helvetica</vt:lpstr>
      <vt:lpstr>Helvetica Neue</vt:lpstr>
      <vt:lpstr>Monaco</vt:lpstr>
      <vt:lpstr>Monotype Sorts</vt:lpstr>
      <vt:lpstr>Segoe Script</vt:lpstr>
      <vt:lpstr>Source Code Pro</vt:lpstr>
      <vt:lpstr>Source Sans Pro</vt:lpstr>
      <vt:lpstr>Source Sans Pro Light</vt:lpstr>
      <vt:lpstr>Symbol</vt:lpstr>
      <vt:lpstr>Times</vt:lpstr>
      <vt:lpstr>Times New Roman</vt:lpstr>
      <vt:lpstr>Wingdings</vt:lpstr>
      <vt:lpstr>Wingdings 2</vt:lpstr>
      <vt:lpstr>Default Theme</vt:lpstr>
      <vt:lpstr>Document</vt:lpstr>
      <vt:lpstr>CSC 322: Computer Organization Lab</vt:lpstr>
      <vt:lpstr>Part I: Bits and Bytes</vt:lpstr>
      <vt:lpstr>Encoding Byte Values</vt:lpstr>
      <vt:lpstr>Example Data Representations</vt:lpstr>
      <vt:lpstr>General Boolean Algebras</vt:lpstr>
      <vt:lpstr>Bit-Level Operations in C</vt:lpstr>
      <vt:lpstr>Bit-Level Operations in C</vt:lpstr>
      <vt:lpstr>Shift Operations</vt:lpstr>
      <vt:lpstr>Encoding Integers</vt:lpstr>
      <vt:lpstr>Two-complement: Simple Example</vt:lpstr>
      <vt:lpstr>Numeric Ranges</vt:lpstr>
      <vt:lpstr>Mapping Between Signed &amp; Unsigned</vt:lpstr>
      <vt:lpstr>Mapping Signed  Unsigned</vt:lpstr>
      <vt:lpstr>Mapping Signed  Unsigned</vt:lpstr>
      <vt:lpstr>Relation between Signed &amp; Unsigned</vt:lpstr>
      <vt:lpstr>Signed vs. Unsigned in C</vt:lpstr>
      <vt:lpstr>Unsigned vs. Signed: Easy to Make Mistakes</vt:lpstr>
      <vt:lpstr>Sign Extension</vt:lpstr>
      <vt:lpstr>Sign Extension: Simple Example</vt:lpstr>
      <vt:lpstr>Larger Sign Extension Example</vt:lpstr>
      <vt:lpstr>Part II: Transistors, Switches, and Gates</vt:lpstr>
      <vt:lpstr>Technology Review</vt:lpstr>
      <vt:lpstr>5nm Transistor</vt:lpstr>
      <vt:lpstr>Transistors for building Logic</vt:lpstr>
      <vt:lpstr>Everything is bits</vt:lpstr>
      <vt:lpstr>MOS Transistor Operation</vt:lpstr>
      <vt:lpstr>CMOS Complementary Metal Oxide Semiconductor</vt:lpstr>
      <vt:lpstr>Logic Gates</vt:lpstr>
      <vt:lpstr>Logic NOT (Inverter)</vt:lpstr>
      <vt:lpstr>NAND Gates</vt:lpstr>
      <vt:lpstr>Part III: Truth Tables and Boolean algebra</vt:lpstr>
      <vt:lpstr>Processor Design</vt:lpstr>
      <vt:lpstr>The Von-Neumann Model</vt:lpstr>
      <vt:lpstr>Logical Design of Digital Systems</vt:lpstr>
      <vt:lpstr>Truth Table</vt:lpstr>
      <vt:lpstr>Truth Table for p and q</vt:lpstr>
      <vt:lpstr>Logic Gates: Truth Tables</vt:lpstr>
      <vt:lpstr>Truth Tables</vt:lpstr>
      <vt:lpstr>Number of Rows</vt:lpstr>
      <vt:lpstr>Boolean Algebra</vt:lpstr>
      <vt:lpstr>Boolean algebra</vt:lpstr>
      <vt:lpstr>Laws of Boolean Algebra</vt:lpstr>
      <vt:lpstr>Laws of Boolean Algebra</vt:lpstr>
      <vt:lpstr>Proving theorems</vt:lpstr>
      <vt:lpstr>DeMorgan’s Law:</vt:lpstr>
      <vt:lpstr>Binary Addition</vt:lpstr>
      <vt:lpstr>Part IV: Algebraic Simplification</vt:lpstr>
      <vt:lpstr>Boolean Algebraic Simplification Example</vt:lpstr>
      <vt:lpstr>Boolean Algebraic Simplification Example</vt:lpstr>
      <vt:lpstr>Boolean Algebraic Simplification Example</vt:lpstr>
      <vt:lpstr>Canonical forms (1/2)</vt:lpstr>
      <vt:lpstr>Canonical forms (2/2)</vt:lpstr>
      <vt:lpstr>Boolean Minimization</vt:lpstr>
      <vt:lpstr>K- maps</vt:lpstr>
    </vt:vector>
  </TitlesOfParts>
  <Company>Me,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Devices </dc:title>
  <dc:creator>Bob Reese</dc:creator>
  <cp:lastModifiedBy>Haidar Harmanani</cp:lastModifiedBy>
  <cp:revision>670</cp:revision>
  <cp:lastPrinted>1999-08-25T15:32:02Z</cp:lastPrinted>
  <dcterms:created xsi:type="dcterms:W3CDTF">1999-08-18T00:14:36Z</dcterms:created>
  <dcterms:modified xsi:type="dcterms:W3CDTF">2021-03-01T04:08:49Z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reese@erc.msstate.edu</vt:lpwstr>
  </property>
  <property fmtid="{D5CDD505-2E9C-101B-9397-08002B2CF9AE}" pid="8" name="HomePage">
    <vt:lpwstr>http://www.erc.msstate.edu/~reese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F:\public_html\EE4743</vt:lpwstr>
  </property>
</Properties>
</file>